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5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31" roundtripDataSignature="AMtx7mhuo0PaN0yZj4hoOe8PZfBuq4jvZ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70F05BC-4DC3-4D34-A876-3DFC2290A47A}">
  <a:tblStyle styleId="{070F05BC-4DC3-4D34-A876-3DFC2290A47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customschemas.google.com/relationships/presentationmetadata" Target="metadata"/><Relationship Id="rId30" Type="http://schemas.openxmlformats.org/officeDocument/2006/relationships/slide" Target="slides/slide23.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jpg>
</file>

<file path=ppt/media/image33.jpg>
</file>

<file path=ppt/media/image34.jpg>
</file>

<file path=ppt/media/image35.jpg>
</file>

<file path=ppt/media/image36.gif>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101" name="Google Shape;10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172718ec6a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172718ec6a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g3172718ec6a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172718ec6a_0_3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172718ec6a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3172718ec6a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172718ec6a_0_5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172718ec6a_0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3172718ec6a_0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172718ec6a_60_2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172718ec6a_6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3172718ec6a_6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172718ec6a_4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172718ec6a_41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172718ec6a_41_2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172718ec6a_41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3172718ec6a_41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71e1a491e_0_2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171e1a491e_0_2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Shanelle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171e1a491e_0_30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171e1a491e_0_3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g3171e1a491e_0_3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171e1a491e_0_30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171e1a491e_0_30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g3171e1a491e_0_30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171e1a491e_0_3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171e1a491e_0_3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g3171e1a491e_0_3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171e1a491e_0_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g3171e1a491e_0_7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172718ec6a_60_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172718ec6a_6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3172718ec6a_6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172718ec6a_60_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172718ec6a_6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g3172718ec6a_6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172718ec6a_0_4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172718ec6a_0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3172718ec6a_0_4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898b21c4ba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g2898b21c4b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898b21c4ba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a:t>Barnes</a:t>
            </a:r>
            <a:endParaRPr/>
          </a:p>
        </p:txBody>
      </p:sp>
      <p:sp>
        <p:nvSpPr>
          <p:cNvPr id="114" name="Google Shape;114;g2898b21c4ba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171e1a491e_0_1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Shanelle</a:t>
            </a:r>
            <a:endParaRPr/>
          </a:p>
          <a:p>
            <a:pPr indent="0" lvl="0" marL="0" rtl="0" algn="l">
              <a:spcBef>
                <a:spcPts val="0"/>
              </a:spcBef>
              <a:spcAft>
                <a:spcPts val="0"/>
              </a:spcAft>
              <a:buNone/>
            </a:pPr>
            <a:r>
              <a:t/>
            </a:r>
            <a:endParaRPr/>
          </a:p>
        </p:txBody>
      </p:sp>
      <p:sp>
        <p:nvSpPr>
          <p:cNvPr id="122" name="Google Shape;122;g3171e1a491e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013dc2ead1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a:t>TODO HAVE EVERYONE ELSE LOOK AT</a:t>
            </a:r>
            <a:endParaRPr/>
          </a:p>
        </p:txBody>
      </p:sp>
      <p:sp>
        <p:nvSpPr>
          <p:cNvPr id="129" name="Google Shape;129;g3013dc2ead1_0_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172718ec6a_0_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172718ec6a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3172718ec6a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172718ec6a_0_1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172718ec6a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3172718ec6a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172718ec6a_0_2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172718ec6a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g3172718ec6a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172718ec6a_60_3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172718ec6a_6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3172718ec6a_6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14"/>
          <p:cNvSpPr txBox="1"/>
          <p:nvPr>
            <p:ph type="ctrTitle"/>
          </p:nvPr>
        </p:nvSpPr>
        <p:spPr>
          <a:xfrm>
            <a:off x="3969582" y="2130425"/>
            <a:ext cx="4488617" cy="1470025"/>
          </a:xfrm>
          <a:prstGeom prst="rect">
            <a:avLst/>
          </a:prstGeom>
          <a:noFill/>
          <a:ln>
            <a:noFill/>
          </a:ln>
        </p:spPr>
        <p:txBody>
          <a:bodyPr anchorCtr="0" anchor="ctr" bIns="45700" lIns="91425" spcFirstLastPara="1" rIns="91425" wrap="square" tIns="45700">
            <a:normAutofit/>
          </a:bodyPr>
          <a:lstStyle>
            <a:lvl1pPr lvl="0" algn="r">
              <a:lnSpc>
                <a:spcPct val="100000"/>
              </a:lnSpc>
              <a:spcBef>
                <a:spcPts val="0"/>
              </a:spcBef>
              <a:spcAft>
                <a:spcPts val="0"/>
              </a:spcAft>
              <a:buClr>
                <a:schemeClr val="lt1"/>
              </a:buClr>
              <a:buSzPts val="3600"/>
              <a:buFont typeface="Arial"/>
              <a:buNone/>
              <a:defRPr b="1"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4"/>
          <p:cNvSpPr txBox="1"/>
          <p:nvPr>
            <p:ph idx="1" type="subTitle"/>
          </p:nvPr>
        </p:nvSpPr>
        <p:spPr>
          <a:xfrm>
            <a:off x="3124200" y="3886200"/>
            <a:ext cx="5333999" cy="17526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560"/>
              </a:spcBef>
              <a:spcAft>
                <a:spcPts val="0"/>
              </a:spcAft>
              <a:buClr>
                <a:srgbClr val="FFFFFF"/>
              </a:buClr>
              <a:buSzPts val="2800"/>
              <a:buNone/>
              <a:defRPr sz="2800">
                <a:solidFill>
                  <a:srgbClr val="FFFFFF"/>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g3171e1a491e_0_271"/>
          <p:cNvSpPr txBox="1"/>
          <p:nvPr>
            <p:ph type="title"/>
          </p:nvPr>
        </p:nvSpPr>
        <p:spPr>
          <a:xfrm>
            <a:off x="457200" y="2900649"/>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Arial"/>
              <a:buNone/>
              <a:defRPr b="1"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g3171e1a491e_0_271"/>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g3171e1a491e_0_271"/>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g3171e1a491e_0_271"/>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5" name="Shape 85"/>
        <p:cNvGrpSpPr/>
        <p:nvPr/>
      </p:nvGrpSpPr>
      <p:grpSpPr>
        <a:xfrm>
          <a:off x="0" y="0"/>
          <a:ext cx="0" cy="0"/>
          <a:chOff x="0" y="0"/>
          <a:chExt cx="0" cy="0"/>
        </a:xfrm>
      </p:grpSpPr>
      <p:sp>
        <p:nvSpPr>
          <p:cNvPr id="86" name="Google Shape;86;g3171e1a491e_0_276"/>
          <p:cNvSpPr txBox="1"/>
          <p:nvPr>
            <p:ph type="title"/>
          </p:nvPr>
        </p:nvSpPr>
        <p:spPr>
          <a:xfrm>
            <a:off x="457200" y="1066968"/>
            <a:ext cx="3008400" cy="736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g3171e1a491e_0_276"/>
          <p:cNvSpPr txBox="1"/>
          <p:nvPr>
            <p:ph idx="1" type="body"/>
          </p:nvPr>
        </p:nvSpPr>
        <p:spPr>
          <a:xfrm>
            <a:off x="3575050" y="1073720"/>
            <a:ext cx="5111700" cy="50523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b="1" sz="28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88" name="Google Shape;88;g3171e1a491e_0_276"/>
          <p:cNvSpPr txBox="1"/>
          <p:nvPr>
            <p:ph idx="2" type="body"/>
          </p:nvPr>
        </p:nvSpPr>
        <p:spPr>
          <a:xfrm>
            <a:off x="457200" y="1803850"/>
            <a:ext cx="3008400" cy="43224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89" name="Google Shape;89;g3171e1a491e_0_276"/>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g3171e1a491e_0_276"/>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g3171e1a491e_0_276"/>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2" name="Shape 92"/>
        <p:cNvGrpSpPr/>
        <p:nvPr/>
      </p:nvGrpSpPr>
      <p:grpSpPr>
        <a:xfrm>
          <a:off x="0" y="0"/>
          <a:ext cx="0" cy="0"/>
          <a:chOff x="0" y="0"/>
          <a:chExt cx="0" cy="0"/>
        </a:xfrm>
      </p:grpSpPr>
      <p:sp>
        <p:nvSpPr>
          <p:cNvPr id="93" name="Google Shape;93;g3171e1a491e_0_283"/>
          <p:cNvSpPr txBox="1"/>
          <p:nvPr>
            <p:ph type="title"/>
          </p:nvPr>
        </p:nvSpPr>
        <p:spPr>
          <a:xfrm>
            <a:off x="457200" y="1196430"/>
            <a:ext cx="2573700" cy="5667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1800"/>
              <a:buFont typeface="Arial"/>
              <a:buNone/>
              <a:defRPr b="1" sz="1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g3171e1a491e_0_283"/>
          <p:cNvSpPr/>
          <p:nvPr>
            <p:ph idx="2" type="pic"/>
          </p:nvPr>
        </p:nvSpPr>
        <p:spPr>
          <a:xfrm>
            <a:off x="3200400" y="1196430"/>
            <a:ext cx="5486400" cy="4850400"/>
          </a:xfrm>
          <a:prstGeom prst="rect">
            <a:avLst/>
          </a:prstGeom>
          <a:noFill/>
          <a:ln>
            <a:noFill/>
          </a:ln>
        </p:spPr>
      </p:sp>
      <p:sp>
        <p:nvSpPr>
          <p:cNvPr id="95" name="Google Shape;95;g3171e1a491e_0_283"/>
          <p:cNvSpPr txBox="1"/>
          <p:nvPr>
            <p:ph idx="1" type="body"/>
          </p:nvPr>
        </p:nvSpPr>
        <p:spPr>
          <a:xfrm>
            <a:off x="457200" y="1768043"/>
            <a:ext cx="2573700" cy="42786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96" name="Google Shape;96;g3171e1a491e_0_28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g3171e1a491e_0_28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g3171e1a491e_0_283"/>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13"/>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Arial"/>
              <a:buNone/>
              <a:defRPr b="1"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3"/>
          <p:cNvSpPr txBox="1"/>
          <p:nvPr>
            <p:ph idx="1" type="body"/>
          </p:nvPr>
        </p:nvSpPr>
        <p:spPr>
          <a:xfrm>
            <a:off x="457200" y="2049270"/>
            <a:ext cx="8229600" cy="407689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descr="DLCOE_logo_HWHT.png" id="27" name="Google Shape;27;p13"/>
          <p:cNvPicPr preferRelativeResize="0"/>
          <p:nvPr/>
        </p:nvPicPr>
        <p:blipFill rotWithShape="1">
          <a:blip r:embed="rId3">
            <a:alphaModFix/>
          </a:blip>
          <a:srcRect b="0" l="0" r="0" t="0"/>
          <a:stretch/>
        </p:blipFill>
        <p:spPr>
          <a:xfrm>
            <a:off x="450851" y="234146"/>
            <a:ext cx="2443865" cy="4126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 name="Shape 28"/>
        <p:cNvGrpSpPr/>
        <p:nvPr/>
      </p:nvGrpSpPr>
      <p:grpSpPr>
        <a:xfrm>
          <a:off x="0" y="0"/>
          <a:ext cx="0" cy="0"/>
          <a:chOff x="0" y="0"/>
          <a:chExt cx="0" cy="0"/>
        </a:xfrm>
      </p:grpSpPr>
      <p:sp>
        <p:nvSpPr>
          <p:cNvPr id="29" name="Google Shape;29;p15"/>
          <p:cNvSpPr txBox="1"/>
          <p:nvPr>
            <p:ph idx="1" type="body"/>
          </p:nvPr>
        </p:nvSpPr>
        <p:spPr>
          <a:xfrm>
            <a:off x="457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0" name="Google Shape;30;p15"/>
          <p:cNvSpPr txBox="1"/>
          <p:nvPr>
            <p:ph idx="2" type="body"/>
          </p:nvPr>
        </p:nvSpPr>
        <p:spPr>
          <a:xfrm>
            <a:off x="4648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1" name="Google Shape;31;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34" name="Google Shape;34;p15"/>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Arial"/>
              <a:buNone/>
              <a:defRPr b="1"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16"/>
          <p:cNvSpPr txBox="1"/>
          <p:nvPr>
            <p:ph type="title"/>
          </p:nvPr>
        </p:nvSpPr>
        <p:spPr>
          <a:xfrm>
            <a:off x="457200" y="2900649"/>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Arial"/>
              <a:buNone/>
              <a:defRPr b="1"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1066968"/>
            <a:ext cx="3008313" cy="73688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 type="body"/>
          </p:nvPr>
        </p:nvSpPr>
        <p:spPr>
          <a:xfrm>
            <a:off x="3575050" y="1073720"/>
            <a:ext cx="5111750" cy="505244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b="1" sz="28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43" name="Google Shape;43;p17"/>
          <p:cNvSpPr txBox="1"/>
          <p:nvPr>
            <p:ph idx="2" type="body"/>
          </p:nvPr>
        </p:nvSpPr>
        <p:spPr>
          <a:xfrm>
            <a:off x="457200" y="1803850"/>
            <a:ext cx="3008313" cy="43223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44" name="Google Shape;44;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7" name="Shape 47"/>
        <p:cNvGrpSpPr/>
        <p:nvPr/>
      </p:nvGrpSpPr>
      <p:grpSpPr>
        <a:xfrm>
          <a:off x="0" y="0"/>
          <a:ext cx="0" cy="0"/>
          <a:chOff x="0" y="0"/>
          <a:chExt cx="0" cy="0"/>
        </a:xfrm>
      </p:grpSpPr>
      <p:sp>
        <p:nvSpPr>
          <p:cNvPr id="48" name="Google Shape;48;p18"/>
          <p:cNvSpPr txBox="1"/>
          <p:nvPr>
            <p:ph type="title"/>
          </p:nvPr>
        </p:nvSpPr>
        <p:spPr>
          <a:xfrm>
            <a:off x="457200" y="1196430"/>
            <a:ext cx="2573672"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1800"/>
              <a:buFont typeface="Arial"/>
              <a:buNone/>
              <a:defRPr b="1"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8"/>
          <p:cNvSpPr/>
          <p:nvPr>
            <p:ph idx="2" type="pic"/>
          </p:nvPr>
        </p:nvSpPr>
        <p:spPr>
          <a:xfrm>
            <a:off x="3200400" y="1196430"/>
            <a:ext cx="5486400" cy="4850287"/>
          </a:xfrm>
          <a:prstGeom prst="rect">
            <a:avLst/>
          </a:prstGeom>
          <a:noFill/>
          <a:ln>
            <a:noFill/>
          </a:ln>
        </p:spPr>
      </p:sp>
      <p:sp>
        <p:nvSpPr>
          <p:cNvPr id="50" name="Google Shape;50;p18"/>
          <p:cNvSpPr txBox="1"/>
          <p:nvPr>
            <p:ph idx="1" type="body"/>
          </p:nvPr>
        </p:nvSpPr>
        <p:spPr>
          <a:xfrm>
            <a:off x="457200" y="1768043"/>
            <a:ext cx="2573672" cy="427867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g3171e1a491e_0_251"/>
          <p:cNvSpPr txBox="1"/>
          <p:nvPr>
            <p:ph type="ctrTitle"/>
          </p:nvPr>
        </p:nvSpPr>
        <p:spPr>
          <a:xfrm>
            <a:off x="3969582" y="2130425"/>
            <a:ext cx="4488600" cy="1470000"/>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Arial"/>
              <a:buNone/>
              <a:defRPr b="1"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g3171e1a491e_0_251"/>
          <p:cNvSpPr txBox="1"/>
          <p:nvPr>
            <p:ph idx="1" type="subTitle"/>
          </p:nvPr>
        </p:nvSpPr>
        <p:spPr>
          <a:xfrm>
            <a:off x="3124200" y="3886200"/>
            <a:ext cx="5334000" cy="1752600"/>
          </a:xfrm>
          <a:prstGeom prst="rect">
            <a:avLst/>
          </a:prstGeom>
          <a:noFill/>
          <a:ln>
            <a:noFill/>
          </a:ln>
        </p:spPr>
        <p:txBody>
          <a:bodyPr anchorCtr="0" anchor="t" bIns="45700" lIns="91425" spcFirstLastPara="1" rIns="91425" wrap="square" tIns="45700">
            <a:normAutofit/>
          </a:bodyPr>
          <a:lstStyle>
            <a:lvl1pPr lvl="0" algn="r">
              <a:spcBef>
                <a:spcPts val="560"/>
              </a:spcBef>
              <a:spcAft>
                <a:spcPts val="0"/>
              </a:spcAft>
              <a:buClr>
                <a:srgbClr val="FFFFFF"/>
              </a:buClr>
              <a:buSzPts val="2800"/>
              <a:buNone/>
              <a:defRPr sz="2800">
                <a:solidFill>
                  <a:srgbClr val="FFFFFF"/>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3" name="Google Shape;63;g3171e1a491e_0_251"/>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g3171e1a491e_0_251"/>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g3171e1a491e_0_251"/>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g3171e1a491e_0_257"/>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g3171e1a491e_0_257"/>
          <p:cNvSpPr txBox="1"/>
          <p:nvPr>
            <p:ph idx="1" type="body"/>
          </p:nvPr>
        </p:nvSpPr>
        <p:spPr>
          <a:xfrm>
            <a:off x="457200" y="2049270"/>
            <a:ext cx="8229600" cy="40770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 name="Google Shape;69;g3171e1a491e_0_257"/>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g3171e1a491e_0_257"/>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g3171e1a491e_0_257"/>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DLCOE_logo_HWHT.png" id="72" name="Google Shape;72;g3171e1a491e_0_257"/>
          <p:cNvPicPr preferRelativeResize="0"/>
          <p:nvPr/>
        </p:nvPicPr>
        <p:blipFill rotWithShape="1">
          <a:blip r:embed="rId3">
            <a:alphaModFix/>
          </a:blip>
          <a:srcRect b="0" l="0" r="0" t="0"/>
          <a:stretch/>
        </p:blipFill>
        <p:spPr>
          <a:xfrm>
            <a:off x="450851" y="234146"/>
            <a:ext cx="2443864" cy="41260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3" name="Shape 73"/>
        <p:cNvGrpSpPr/>
        <p:nvPr/>
      </p:nvGrpSpPr>
      <p:grpSpPr>
        <a:xfrm>
          <a:off x="0" y="0"/>
          <a:ext cx="0" cy="0"/>
          <a:chOff x="0" y="0"/>
          <a:chExt cx="0" cy="0"/>
        </a:xfrm>
      </p:grpSpPr>
      <p:sp>
        <p:nvSpPr>
          <p:cNvPr id="74" name="Google Shape;74;g3171e1a491e_0_264"/>
          <p:cNvSpPr txBox="1"/>
          <p:nvPr>
            <p:ph idx="1" type="body"/>
          </p:nvPr>
        </p:nvSpPr>
        <p:spPr>
          <a:xfrm>
            <a:off x="457200" y="1975644"/>
            <a:ext cx="4038600" cy="41505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5" name="Google Shape;75;g3171e1a491e_0_264"/>
          <p:cNvSpPr txBox="1"/>
          <p:nvPr>
            <p:ph idx="2" type="body"/>
          </p:nvPr>
        </p:nvSpPr>
        <p:spPr>
          <a:xfrm>
            <a:off x="4648200" y="1975644"/>
            <a:ext cx="4038600" cy="41505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6" name="Google Shape;76;g3171e1a491e_0_264"/>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g3171e1a491e_0_264"/>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g3171e1a491e_0_264"/>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9" name="Google Shape;79;g3171e1a491e_0_264"/>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 name="Shape 54"/>
        <p:cNvGrpSpPr/>
        <p:nvPr/>
      </p:nvGrpSpPr>
      <p:grpSpPr>
        <a:xfrm>
          <a:off x="0" y="0"/>
          <a:ext cx="0" cy="0"/>
          <a:chOff x="0" y="0"/>
          <a:chExt cx="0" cy="0"/>
        </a:xfrm>
      </p:grpSpPr>
      <p:sp>
        <p:nvSpPr>
          <p:cNvPr id="55" name="Google Shape;55;g3171e1a491e_0_2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6" name="Google Shape;56;g3171e1a491e_0_245"/>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rm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57" name="Google Shape;57;g3171e1a491e_0_245"/>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marR="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8" name="Google Shape;58;g3171e1a491e_0_245"/>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9" name="Google Shape;59;g3171e1a491e_0_245"/>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Arial"/>
                <a:ea typeface="Arial"/>
                <a:cs typeface="Arial"/>
                <a:sym typeface="Arial"/>
              </a:defRPr>
            </a:lvl1pPr>
            <a:lvl2pPr indent="0" lvl="1" marL="0" marR="0" algn="r">
              <a:spcBef>
                <a:spcPts val="0"/>
              </a:spcBef>
              <a:buNone/>
              <a:defRPr b="0" i="0" sz="1200" u="none" cap="none" strike="noStrike">
                <a:solidFill>
                  <a:srgbClr val="888888"/>
                </a:solidFill>
                <a:latin typeface="Arial"/>
                <a:ea typeface="Arial"/>
                <a:cs typeface="Arial"/>
                <a:sym typeface="Arial"/>
              </a:defRPr>
            </a:lvl2pPr>
            <a:lvl3pPr indent="0" lvl="2" marL="0" marR="0" algn="r">
              <a:spcBef>
                <a:spcPts val="0"/>
              </a:spcBef>
              <a:buNone/>
              <a:defRPr b="0" i="0" sz="1200" u="none" cap="none" strike="noStrike">
                <a:solidFill>
                  <a:srgbClr val="888888"/>
                </a:solidFill>
                <a:latin typeface="Arial"/>
                <a:ea typeface="Arial"/>
                <a:cs typeface="Arial"/>
                <a:sym typeface="Arial"/>
              </a:defRPr>
            </a:lvl3pPr>
            <a:lvl4pPr indent="0" lvl="3" marL="0" marR="0" algn="r">
              <a:spcBef>
                <a:spcPts val="0"/>
              </a:spcBef>
              <a:buNone/>
              <a:defRPr b="0" i="0" sz="1200" u="none" cap="none" strike="noStrike">
                <a:solidFill>
                  <a:srgbClr val="888888"/>
                </a:solidFill>
                <a:latin typeface="Arial"/>
                <a:ea typeface="Arial"/>
                <a:cs typeface="Arial"/>
                <a:sym typeface="Arial"/>
              </a:defRPr>
            </a:lvl4pPr>
            <a:lvl5pPr indent="0" lvl="4" marL="0" marR="0" algn="r">
              <a:spcBef>
                <a:spcPts val="0"/>
              </a:spcBef>
              <a:buNone/>
              <a:defRPr b="0" i="0" sz="1200" u="none" cap="none" strike="noStrike">
                <a:solidFill>
                  <a:srgbClr val="888888"/>
                </a:solidFill>
                <a:latin typeface="Arial"/>
                <a:ea typeface="Arial"/>
                <a:cs typeface="Arial"/>
                <a:sym typeface="Arial"/>
              </a:defRPr>
            </a:lvl5pPr>
            <a:lvl6pPr indent="0" lvl="5" marL="0" marR="0" algn="r">
              <a:spcBef>
                <a:spcPts val="0"/>
              </a:spcBef>
              <a:buNone/>
              <a:defRPr b="0" i="0" sz="1200" u="none" cap="none" strike="noStrike">
                <a:solidFill>
                  <a:srgbClr val="888888"/>
                </a:solidFill>
                <a:latin typeface="Arial"/>
                <a:ea typeface="Arial"/>
                <a:cs typeface="Arial"/>
                <a:sym typeface="Arial"/>
              </a:defRPr>
            </a:lvl6pPr>
            <a:lvl7pPr indent="0" lvl="6" marL="0" marR="0" algn="r">
              <a:spcBef>
                <a:spcPts val="0"/>
              </a:spcBef>
              <a:buNone/>
              <a:defRPr b="0" i="0" sz="1200" u="none" cap="none" strike="noStrike">
                <a:solidFill>
                  <a:srgbClr val="888888"/>
                </a:solidFill>
                <a:latin typeface="Arial"/>
                <a:ea typeface="Arial"/>
                <a:cs typeface="Arial"/>
                <a:sym typeface="Arial"/>
              </a:defRPr>
            </a:lvl7pPr>
            <a:lvl8pPr indent="0" lvl="7" marL="0" marR="0" algn="r">
              <a:spcBef>
                <a:spcPts val="0"/>
              </a:spcBef>
              <a:buNone/>
              <a:defRPr b="0" i="0" sz="1200" u="none" cap="none" strike="noStrike">
                <a:solidFill>
                  <a:srgbClr val="888888"/>
                </a:solidFill>
                <a:latin typeface="Arial"/>
                <a:ea typeface="Arial"/>
                <a:cs typeface="Arial"/>
                <a:sym typeface="Arial"/>
              </a:defRPr>
            </a:lvl8pPr>
            <a:lvl9pPr indent="0" lvl="8" marL="0" marR="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6" r:id="rId1"/>
    <p:sldLayoutId id="2147483657" r:id="rId2"/>
    <p:sldLayoutId id="2147483658" r:id="rId3"/>
    <p:sldLayoutId id="2147483659" r:id="rId4"/>
    <p:sldLayoutId id="2147483660" r:id="rId5"/>
    <p:sldLayoutId id="214748366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36.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7.png"/><Relationship Id="rId4" Type="http://schemas.openxmlformats.org/officeDocument/2006/relationships/image" Target="../media/image33.jpg"/><Relationship Id="rId5" Type="http://schemas.openxmlformats.org/officeDocument/2006/relationships/image" Target="../media/image3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34.jpg"/><Relationship Id="rId4" Type="http://schemas.openxmlformats.org/officeDocument/2006/relationships/image" Target="../media/image3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3"/>
          <p:cNvSpPr txBox="1"/>
          <p:nvPr>
            <p:ph type="ctrTitle"/>
          </p:nvPr>
        </p:nvSpPr>
        <p:spPr>
          <a:xfrm>
            <a:off x="1619250" y="3814625"/>
            <a:ext cx="7302600" cy="2296800"/>
          </a:xfrm>
          <a:prstGeom prst="rect">
            <a:avLst/>
          </a:prstGeom>
          <a:noFill/>
          <a:ln>
            <a:noFill/>
          </a:ln>
        </p:spPr>
        <p:txBody>
          <a:bodyPr anchorCtr="0" anchor="ctr" bIns="45700" lIns="91425" spcFirstLastPara="1" rIns="91425" wrap="square" tIns="45700">
            <a:normAutofit fontScale="90000"/>
          </a:bodyPr>
          <a:lstStyle/>
          <a:p>
            <a:pPr indent="0" lvl="0" marL="0" rtl="0" algn="r">
              <a:lnSpc>
                <a:spcPct val="100000"/>
              </a:lnSpc>
              <a:spcBef>
                <a:spcPts val="0"/>
              </a:spcBef>
              <a:spcAft>
                <a:spcPts val="0"/>
              </a:spcAft>
              <a:buClr>
                <a:schemeClr val="lt1"/>
              </a:buClr>
              <a:buSzPct val="118420"/>
              <a:buFont typeface="Arial"/>
              <a:buNone/>
            </a:pPr>
            <a:r>
              <a:rPr lang="en-US" sz="3377"/>
              <a:t>Team 20: 3-Phase Matrix Converter</a:t>
            </a:r>
            <a:endParaRPr sz="3377"/>
          </a:p>
          <a:p>
            <a:pPr indent="0" lvl="0" marL="0" rtl="0" algn="r">
              <a:lnSpc>
                <a:spcPct val="100000"/>
              </a:lnSpc>
              <a:spcBef>
                <a:spcPts val="0"/>
              </a:spcBef>
              <a:spcAft>
                <a:spcPts val="0"/>
              </a:spcAft>
              <a:buClr>
                <a:schemeClr val="lt1"/>
              </a:buClr>
              <a:buSzPct val="238922"/>
              <a:buFont typeface="Arial"/>
              <a:buNone/>
            </a:pPr>
            <a:r>
              <a:rPr lang="en-US"/>
              <a:t>Final Demo</a:t>
            </a:r>
            <a:br>
              <a:rPr lang="en-US"/>
            </a:br>
            <a:r>
              <a:rPr lang="en-US" sz="2455"/>
              <a:t>Chase Barnes, Daniel Loeza, Shanelle Algama</a:t>
            </a:r>
            <a:br>
              <a:rPr lang="en-US" sz="2455"/>
            </a:br>
            <a:r>
              <a:rPr lang="en-US" sz="2455"/>
              <a:t>Sponsor: Dr. John Lusher</a:t>
            </a:r>
            <a:br>
              <a:rPr lang="en-US" sz="2455"/>
            </a:br>
            <a:r>
              <a:rPr lang="en-US" sz="2455"/>
              <a:t>TA: Rhett Guthrie</a:t>
            </a:r>
            <a:br>
              <a:rPr lang="en-US" sz="2455"/>
            </a:br>
            <a:endParaRPr sz="2455"/>
          </a:p>
        </p:txBody>
      </p:sp>
      <p:sp>
        <p:nvSpPr>
          <p:cNvPr id="104" name="Google Shape;104;p3"/>
          <p:cNvSpPr/>
          <p:nvPr/>
        </p:nvSpPr>
        <p:spPr>
          <a:xfrm>
            <a:off x="0" y="0"/>
            <a:ext cx="6111425" cy="6111425"/>
          </a:xfrm>
          <a:prstGeom prst="diagStripe">
            <a:avLst>
              <a:gd fmla="val 28990" name="adj"/>
            </a:avLst>
          </a:prstGeom>
          <a:blipFill rotWithShape="1">
            <a:blip r:embed="rId3">
              <a:alphaModFix/>
            </a:blip>
            <a:stretch>
              <a:fillRect b="0" l="0" r="0" t="0"/>
            </a:stretch>
          </a:blipFill>
          <a:ln>
            <a:noFill/>
          </a:ln>
          <a:effectLst>
            <a:outerShdw blurRad="193675" rotWithShape="0" dir="5400000" dist="23000">
              <a:srgbClr val="000000">
                <a:alpha val="6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descr="DLCOE_logo_HWHT.png" id="105" name="Google Shape;105;p3"/>
          <p:cNvPicPr preferRelativeResize="0"/>
          <p:nvPr/>
        </p:nvPicPr>
        <p:blipFill rotWithShape="1">
          <a:blip r:embed="rId4">
            <a:alphaModFix/>
          </a:blip>
          <a:srcRect b="0" l="0" r="0" t="0"/>
          <a:stretch/>
        </p:blipFill>
        <p:spPr>
          <a:xfrm>
            <a:off x="5344000" y="1105318"/>
            <a:ext cx="3114199" cy="5257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3172718ec6a_0_0"/>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76" name="Google Shape;176;g3172718ec6a_0_0"/>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ctr">
              <a:spcBef>
                <a:spcPts val="360"/>
              </a:spcBef>
              <a:spcAft>
                <a:spcPts val="0"/>
              </a:spcAft>
              <a:buNone/>
            </a:pPr>
            <a:r>
              <a:rPr lang="en-US"/>
              <a:t>FPGA RTL View</a:t>
            </a:r>
            <a:endParaRPr/>
          </a:p>
        </p:txBody>
      </p:sp>
      <p:pic>
        <p:nvPicPr>
          <p:cNvPr id="177" name="Google Shape;177;g3172718ec6a_0_0"/>
          <p:cNvPicPr preferRelativeResize="0"/>
          <p:nvPr/>
        </p:nvPicPr>
        <p:blipFill>
          <a:blip r:embed="rId3">
            <a:alphaModFix/>
          </a:blip>
          <a:stretch>
            <a:fillRect/>
          </a:stretch>
        </p:blipFill>
        <p:spPr>
          <a:xfrm>
            <a:off x="0" y="2966962"/>
            <a:ext cx="9144001" cy="38910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g3172718ec6a_0_38"/>
          <p:cNvPicPr preferRelativeResize="0"/>
          <p:nvPr/>
        </p:nvPicPr>
        <p:blipFill>
          <a:blip r:embed="rId3">
            <a:alphaModFix/>
          </a:blip>
          <a:stretch>
            <a:fillRect/>
          </a:stretch>
        </p:blipFill>
        <p:spPr>
          <a:xfrm>
            <a:off x="0" y="5143500"/>
            <a:ext cx="5715000" cy="1714500"/>
          </a:xfrm>
          <a:prstGeom prst="rect">
            <a:avLst/>
          </a:prstGeom>
          <a:noFill/>
          <a:ln>
            <a:noFill/>
          </a:ln>
        </p:spPr>
      </p:pic>
      <p:sp>
        <p:nvSpPr>
          <p:cNvPr id="184" name="Google Shape;184;g3172718ec6a_0_38"/>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85" name="Google Shape;185;g3172718ec6a_0_38"/>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ctr">
              <a:spcBef>
                <a:spcPts val="360"/>
              </a:spcBef>
              <a:spcAft>
                <a:spcPts val="0"/>
              </a:spcAft>
              <a:buNone/>
            </a:pPr>
            <a:r>
              <a:rPr lang="en-US"/>
              <a:t>Microcontroller Space Vector Modulation</a:t>
            </a:r>
            <a:endParaRPr/>
          </a:p>
        </p:txBody>
      </p:sp>
      <p:pic>
        <p:nvPicPr>
          <p:cNvPr id="186" name="Google Shape;186;g3172718ec6a_0_38"/>
          <p:cNvPicPr preferRelativeResize="0"/>
          <p:nvPr/>
        </p:nvPicPr>
        <p:blipFill>
          <a:blip r:embed="rId4">
            <a:alphaModFix/>
          </a:blip>
          <a:stretch>
            <a:fillRect/>
          </a:stretch>
        </p:blipFill>
        <p:spPr>
          <a:xfrm>
            <a:off x="1775675" y="2697125"/>
            <a:ext cx="2580425" cy="2446375"/>
          </a:xfrm>
          <a:prstGeom prst="rect">
            <a:avLst/>
          </a:prstGeom>
          <a:noFill/>
          <a:ln>
            <a:noFill/>
          </a:ln>
        </p:spPr>
      </p:pic>
      <p:pic>
        <p:nvPicPr>
          <p:cNvPr id="187" name="Google Shape;187;g3172718ec6a_0_38"/>
          <p:cNvPicPr preferRelativeResize="0"/>
          <p:nvPr/>
        </p:nvPicPr>
        <p:blipFill>
          <a:blip r:embed="rId5">
            <a:alphaModFix/>
          </a:blip>
          <a:stretch>
            <a:fillRect/>
          </a:stretch>
        </p:blipFill>
        <p:spPr>
          <a:xfrm>
            <a:off x="5715000" y="2697125"/>
            <a:ext cx="3429001" cy="30598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172718ec6a_0_55"/>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94" name="Google Shape;194;g3172718ec6a_0_55"/>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ctr">
              <a:spcBef>
                <a:spcPts val="360"/>
              </a:spcBef>
              <a:spcAft>
                <a:spcPts val="0"/>
              </a:spcAft>
              <a:buNone/>
            </a:pPr>
            <a:r>
              <a:rPr lang="en-US"/>
              <a:t>Microcontroller Uart Communication</a:t>
            </a:r>
            <a:endParaRPr/>
          </a:p>
        </p:txBody>
      </p:sp>
      <p:pic>
        <p:nvPicPr>
          <p:cNvPr id="195" name="Google Shape;195;g3172718ec6a_0_55"/>
          <p:cNvPicPr preferRelativeResize="0"/>
          <p:nvPr/>
        </p:nvPicPr>
        <p:blipFill>
          <a:blip r:embed="rId3">
            <a:alphaModFix/>
          </a:blip>
          <a:stretch>
            <a:fillRect/>
          </a:stretch>
        </p:blipFill>
        <p:spPr>
          <a:xfrm>
            <a:off x="2489202" y="2961475"/>
            <a:ext cx="3998100" cy="3998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3172718ec6a_60_20"/>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202" name="Google Shape;202;g3172718ec6a_60_20"/>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ctr">
              <a:spcBef>
                <a:spcPts val="360"/>
              </a:spcBef>
              <a:spcAft>
                <a:spcPts val="0"/>
              </a:spcAft>
              <a:buNone/>
            </a:pPr>
            <a:r>
              <a:rPr lang="en-US"/>
              <a:t>Microcontroller</a:t>
            </a:r>
            <a:r>
              <a:rPr lang="en-US"/>
              <a:t> Communication to FPGA</a:t>
            </a:r>
            <a:endParaRPr/>
          </a:p>
        </p:txBody>
      </p:sp>
      <p:pic>
        <p:nvPicPr>
          <p:cNvPr id="203" name="Google Shape;203;g3172718ec6a_60_20"/>
          <p:cNvPicPr preferRelativeResize="0"/>
          <p:nvPr/>
        </p:nvPicPr>
        <p:blipFill>
          <a:blip r:embed="rId3">
            <a:alphaModFix/>
          </a:blip>
          <a:stretch>
            <a:fillRect/>
          </a:stretch>
        </p:blipFill>
        <p:spPr>
          <a:xfrm>
            <a:off x="2714625" y="2694750"/>
            <a:ext cx="3714749" cy="2786074"/>
          </a:xfrm>
          <a:prstGeom prst="rect">
            <a:avLst/>
          </a:prstGeom>
          <a:noFill/>
          <a:ln>
            <a:noFill/>
          </a:ln>
        </p:spPr>
      </p:pic>
      <p:sp>
        <p:nvSpPr>
          <p:cNvPr id="204" name="Google Shape;204;g3172718ec6a_60_20"/>
          <p:cNvSpPr txBox="1"/>
          <p:nvPr/>
        </p:nvSpPr>
        <p:spPr>
          <a:xfrm>
            <a:off x="1238250" y="5554775"/>
            <a:ext cx="6667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1"/>
                </a:solidFill>
              </a:rPr>
              <a:t>2 Pin Bus with Phase Information to FPGA</a:t>
            </a:r>
            <a:endParaRPr sz="1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172718ec6a_41_6"/>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Pulse Generator Subsystem</a:t>
            </a:r>
            <a:endParaRPr/>
          </a:p>
        </p:txBody>
      </p:sp>
      <p:sp>
        <p:nvSpPr>
          <p:cNvPr id="210" name="Google Shape;210;g3172718ec6a_41_6"/>
          <p:cNvSpPr txBox="1"/>
          <p:nvPr>
            <p:ph idx="1" type="body"/>
          </p:nvPr>
        </p:nvSpPr>
        <p:spPr>
          <a:xfrm>
            <a:off x="457200" y="2049275"/>
            <a:ext cx="4057800" cy="4431600"/>
          </a:xfrm>
          <a:prstGeom prst="rect">
            <a:avLst/>
          </a:prstGeom>
        </p:spPr>
        <p:txBody>
          <a:bodyPr anchorCtr="0" anchor="t" bIns="45700" lIns="91425" spcFirstLastPara="1" rIns="91425" wrap="square" tIns="45700">
            <a:noAutofit/>
          </a:bodyPr>
          <a:lstStyle/>
          <a:p>
            <a:pPr indent="0" lvl="0" marL="0" rtl="0" algn="l">
              <a:lnSpc>
                <a:spcPct val="95000"/>
              </a:lnSpc>
              <a:spcBef>
                <a:spcPts val="1200"/>
              </a:spcBef>
              <a:spcAft>
                <a:spcPts val="0"/>
              </a:spcAft>
              <a:buClr>
                <a:schemeClr val="dk1"/>
              </a:buClr>
              <a:buSzPts val="935"/>
              <a:buFont typeface="Arial"/>
              <a:buNone/>
            </a:pPr>
            <a:r>
              <a:rPr lang="en-US" sz="1629"/>
              <a:t>This system holds the FPGA and MCU, which control the frequency of the output and handles the safe commutation of the matrix converter.</a:t>
            </a:r>
            <a:endParaRPr sz="1629"/>
          </a:p>
          <a:p>
            <a:pPr indent="-332105" lvl="0" marL="457200" rtl="0" algn="l">
              <a:lnSpc>
                <a:spcPct val="95000"/>
              </a:lnSpc>
              <a:spcBef>
                <a:spcPts val="1200"/>
              </a:spcBef>
              <a:spcAft>
                <a:spcPts val="0"/>
              </a:spcAft>
              <a:buSzPts val="1630"/>
              <a:buChar char="•"/>
            </a:pPr>
            <a:r>
              <a:rPr lang="en-US" sz="1629"/>
              <a:t>5 Volt DC input to a voltage regulator that outputs 3.3 Volts. This 3.3 Volt output powers the components on the board.</a:t>
            </a:r>
            <a:endParaRPr sz="1629"/>
          </a:p>
          <a:p>
            <a:pPr indent="-332105" lvl="0" marL="457200" rtl="0" algn="l">
              <a:lnSpc>
                <a:spcPct val="95000"/>
              </a:lnSpc>
              <a:spcBef>
                <a:spcPts val="0"/>
              </a:spcBef>
              <a:spcAft>
                <a:spcPts val="0"/>
              </a:spcAft>
              <a:buSzPts val="1630"/>
              <a:buChar char="•"/>
            </a:pPr>
            <a:r>
              <a:rPr lang="en-US" sz="1629"/>
              <a:t>FPGA outputs to the bidirectional switch inputs. Switches are then turned ‘on’ or ‘off’ based on the phase of the filtered input AC voltage.</a:t>
            </a:r>
            <a:endParaRPr sz="1629"/>
          </a:p>
          <a:p>
            <a:pPr indent="0" lvl="0" marL="0" rtl="0" algn="just">
              <a:lnSpc>
                <a:spcPct val="80000"/>
              </a:lnSpc>
              <a:spcBef>
                <a:spcPts val="1200"/>
              </a:spcBef>
              <a:spcAft>
                <a:spcPts val="0"/>
              </a:spcAft>
              <a:buSzPts val="935"/>
              <a:buNone/>
            </a:pPr>
            <a:r>
              <a:t/>
            </a:r>
            <a:endParaRPr sz="1629"/>
          </a:p>
        </p:txBody>
      </p:sp>
      <p:sp>
        <p:nvSpPr>
          <p:cNvPr id="211" name="Google Shape;211;g3172718ec6a_41_6"/>
          <p:cNvSpPr txBox="1"/>
          <p:nvPr/>
        </p:nvSpPr>
        <p:spPr>
          <a:xfrm>
            <a:off x="0" y="2895600"/>
            <a:ext cx="9144000" cy="67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200">
              <a:solidFill>
                <a:schemeClr val="dk1"/>
              </a:solidFill>
            </a:endParaRPr>
          </a:p>
        </p:txBody>
      </p:sp>
      <p:pic>
        <p:nvPicPr>
          <p:cNvPr id="212" name="Google Shape;212;g3172718ec6a_41_6"/>
          <p:cNvPicPr preferRelativeResize="0"/>
          <p:nvPr/>
        </p:nvPicPr>
        <p:blipFill rotWithShape="1">
          <a:blip r:embed="rId3">
            <a:alphaModFix/>
          </a:blip>
          <a:srcRect b="7534" l="17826" r="19712" t="18522"/>
          <a:stretch/>
        </p:blipFill>
        <p:spPr>
          <a:xfrm>
            <a:off x="4515000" y="2246001"/>
            <a:ext cx="4547925" cy="40381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3172718ec6a_41_26"/>
          <p:cNvSpPr txBox="1"/>
          <p:nvPr>
            <p:ph type="title"/>
          </p:nvPr>
        </p:nvSpPr>
        <p:spPr>
          <a:xfrm>
            <a:off x="457200" y="921475"/>
            <a:ext cx="8229600" cy="677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Pulse Generator Subsystem</a:t>
            </a:r>
            <a:endParaRPr/>
          </a:p>
        </p:txBody>
      </p:sp>
      <p:pic>
        <p:nvPicPr>
          <p:cNvPr id="219" name="Google Shape;219;g3172718ec6a_41_26"/>
          <p:cNvPicPr preferRelativeResize="0"/>
          <p:nvPr/>
        </p:nvPicPr>
        <p:blipFill>
          <a:blip r:embed="rId3">
            <a:alphaModFix/>
          </a:blip>
          <a:stretch>
            <a:fillRect/>
          </a:stretch>
        </p:blipFill>
        <p:spPr>
          <a:xfrm>
            <a:off x="1257150" y="1598875"/>
            <a:ext cx="6629700" cy="5047449"/>
          </a:xfrm>
          <a:prstGeom prst="rect">
            <a:avLst/>
          </a:prstGeom>
          <a:noFill/>
          <a:ln>
            <a:noFill/>
          </a:ln>
        </p:spPr>
      </p:pic>
      <p:sp>
        <p:nvSpPr>
          <p:cNvPr id="220" name="Google Shape;220;g3172718ec6a_41_26"/>
          <p:cNvSpPr/>
          <p:nvPr/>
        </p:nvSpPr>
        <p:spPr>
          <a:xfrm>
            <a:off x="87250" y="4445050"/>
            <a:ext cx="1735800" cy="1072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Zero Crossing Section</a:t>
            </a:r>
            <a:endParaRPr/>
          </a:p>
        </p:txBody>
      </p:sp>
      <p:sp>
        <p:nvSpPr>
          <p:cNvPr id="221" name="Google Shape;221;g3172718ec6a_41_26"/>
          <p:cNvSpPr/>
          <p:nvPr/>
        </p:nvSpPr>
        <p:spPr>
          <a:xfrm>
            <a:off x="2370675" y="1935950"/>
            <a:ext cx="1326300" cy="8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MCU Flashing</a:t>
            </a:r>
            <a:endParaRPr/>
          </a:p>
        </p:txBody>
      </p:sp>
      <p:sp>
        <p:nvSpPr>
          <p:cNvPr id="222" name="Google Shape;222;g3172718ec6a_41_26"/>
          <p:cNvSpPr/>
          <p:nvPr/>
        </p:nvSpPr>
        <p:spPr>
          <a:xfrm>
            <a:off x="4924775" y="4063975"/>
            <a:ext cx="1213800" cy="8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FPGA Flashing</a:t>
            </a:r>
            <a:endParaRPr/>
          </a:p>
        </p:txBody>
      </p:sp>
      <p:sp>
        <p:nvSpPr>
          <p:cNvPr id="223" name="Google Shape;223;g3172718ec6a_41_26"/>
          <p:cNvSpPr/>
          <p:nvPr/>
        </p:nvSpPr>
        <p:spPr>
          <a:xfrm>
            <a:off x="5192875" y="2490600"/>
            <a:ext cx="1735800" cy="9384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UART Communication</a:t>
            </a:r>
            <a:endParaRPr/>
          </a:p>
        </p:txBody>
      </p:sp>
      <p:sp>
        <p:nvSpPr>
          <p:cNvPr id="224" name="Google Shape;224;g3172718ec6a_41_26"/>
          <p:cNvSpPr/>
          <p:nvPr/>
        </p:nvSpPr>
        <p:spPr>
          <a:xfrm>
            <a:off x="2222475" y="5772075"/>
            <a:ext cx="1622700" cy="8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Current Sensor Section</a:t>
            </a:r>
            <a:endParaRPr/>
          </a:p>
        </p:txBody>
      </p:sp>
      <p:sp>
        <p:nvSpPr>
          <p:cNvPr id="225" name="Google Shape;225;g3172718ec6a_41_26"/>
          <p:cNvSpPr/>
          <p:nvPr/>
        </p:nvSpPr>
        <p:spPr>
          <a:xfrm>
            <a:off x="5157625" y="3274450"/>
            <a:ext cx="1806300" cy="874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FPGA Output to Matrix Converter</a:t>
            </a:r>
            <a:endParaRPr/>
          </a:p>
        </p:txBody>
      </p:sp>
      <p:sp>
        <p:nvSpPr>
          <p:cNvPr id="226" name="Google Shape;226;g3172718ec6a_41_26"/>
          <p:cNvSpPr/>
          <p:nvPr/>
        </p:nvSpPr>
        <p:spPr>
          <a:xfrm>
            <a:off x="3696975" y="4074275"/>
            <a:ext cx="691500" cy="18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FPGA</a:t>
            </a:r>
            <a:endParaRPr/>
          </a:p>
        </p:txBody>
      </p:sp>
      <p:sp>
        <p:nvSpPr>
          <p:cNvPr id="227" name="Google Shape;227;g3172718ec6a_41_26"/>
          <p:cNvSpPr/>
          <p:nvPr/>
        </p:nvSpPr>
        <p:spPr>
          <a:xfrm>
            <a:off x="4089425" y="2307288"/>
            <a:ext cx="609600" cy="18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MCU</a:t>
            </a:r>
            <a:endParaRPr/>
          </a:p>
        </p:txBody>
      </p:sp>
      <p:sp>
        <p:nvSpPr>
          <p:cNvPr id="228" name="Google Shape;228;g3172718ec6a_41_26"/>
          <p:cNvSpPr/>
          <p:nvPr/>
        </p:nvSpPr>
        <p:spPr>
          <a:xfrm>
            <a:off x="1527450" y="2739650"/>
            <a:ext cx="1735800" cy="1072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chemeClr val="dk1"/>
                </a:solidFill>
              </a:rPr>
              <a:t>Voltage Regulator Input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3171e1a491e_0_238"/>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Matrix Converter Subsystem</a:t>
            </a:r>
            <a:endParaRPr/>
          </a:p>
        </p:txBody>
      </p:sp>
      <p:sp>
        <p:nvSpPr>
          <p:cNvPr id="234" name="Google Shape;234;g3171e1a491e_0_238"/>
          <p:cNvSpPr txBox="1"/>
          <p:nvPr>
            <p:ph idx="1" type="body"/>
          </p:nvPr>
        </p:nvSpPr>
        <p:spPr>
          <a:xfrm>
            <a:off x="457200" y="2049275"/>
            <a:ext cx="4057800" cy="4431600"/>
          </a:xfrm>
          <a:prstGeom prst="rect">
            <a:avLst/>
          </a:prstGeom>
        </p:spPr>
        <p:txBody>
          <a:bodyPr anchorCtr="0" anchor="t" bIns="45700" lIns="91425" spcFirstLastPara="1" rIns="91425" wrap="square" tIns="45700">
            <a:noAutofit/>
          </a:bodyPr>
          <a:lstStyle/>
          <a:p>
            <a:pPr indent="0" lvl="0" marL="0" rtl="0" algn="l">
              <a:lnSpc>
                <a:spcPct val="95000"/>
              </a:lnSpc>
              <a:spcBef>
                <a:spcPts val="1200"/>
              </a:spcBef>
              <a:spcAft>
                <a:spcPts val="0"/>
              </a:spcAft>
              <a:buClr>
                <a:schemeClr val="dk1"/>
              </a:buClr>
              <a:buSzPts val="935"/>
              <a:buFont typeface="Arial"/>
              <a:buNone/>
            </a:pPr>
            <a:r>
              <a:rPr lang="en-US" sz="1629"/>
              <a:t>This is the power electronics system designed to perform direct AC-AC conversion without an intermediate DC link.</a:t>
            </a:r>
            <a:endParaRPr sz="1629"/>
          </a:p>
          <a:p>
            <a:pPr indent="-332105" lvl="0" marL="457200" rtl="0" algn="l">
              <a:lnSpc>
                <a:spcPct val="95000"/>
              </a:lnSpc>
              <a:spcBef>
                <a:spcPts val="1200"/>
              </a:spcBef>
              <a:spcAft>
                <a:spcPts val="0"/>
              </a:spcAft>
              <a:buSzPts val="1630"/>
              <a:buChar char="•"/>
            </a:pPr>
            <a:r>
              <a:rPr lang="en-US" sz="1629"/>
              <a:t>The source three-phase AC power connects to an </a:t>
            </a:r>
            <a:r>
              <a:rPr lang="en-US" sz="1629"/>
              <a:t>input LC filter board </a:t>
            </a:r>
            <a:r>
              <a:rPr lang="en-US" sz="1629"/>
              <a:t>which includes varistors for overvoltage protection.</a:t>
            </a:r>
            <a:endParaRPr sz="1629"/>
          </a:p>
          <a:p>
            <a:pPr indent="-332105" lvl="0" marL="457200" rtl="0" algn="l">
              <a:lnSpc>
                <a:spcPct val="95000"/>
              </a:lnSpc>
              <a:spcBef>
                <a:spcPts val="0"/>
              </a:spcBef>
              <a:spcAft>
                <a:spcPts val="0"/>
              </a:spcAft>
              <a:buSzPts val="1630"/>
              <a:buChar char="•"/>
            </a:pPr>
            <a:r>
              <a:rPr lang="en-US" sz="1629"/>
              <a:t>Utilizes a 3x3 matrix of bidirectional switches which comprises of two IGBT transistors and two gate drivers.</a:t>
            </a:r>
            <a:endParaRPr sz="1629"/>
          </a:p>
          <a:p>
            <a:pPr indent="-332105" lvl="1" marL="914400" rtl="0" algn="l">
              <a:lnSpc>
                <a:spcPct val="95000"/>
              </a:lnSpc>
              <a:spcBef>
                <a:spcPts val="0"/>
              </a:spcBef>
              <a:spcAft>
                <a:spcPts val="0"/>
              </a:spcAft>
              <a:buSzPts val="1630"/>
              <a:buChar char="–"/>
            </a:pPr>
            <a:r>
              <a:rPr lang="en-US" sz="1629"/>
              <a:t>3 Phase Total: 18 IGBTs and 18 gate drivers</a:t>
            </a:r>
            <a:endParaRPr sz="1629"/>
          </a:p>
          <a:p>
            <a:pPr indent="-332105" lvl="0" marL="457200" rtl="0" algn="l">
              <a:lnSpc>
                <a:spcPct val="95000"/>
              </a:lnSpc>
              <a:spcBef>
                <a:spcPts val="0"/>
              </a:spcBef>
              <a:spcAft>
                <a:spcPts val="0"/>
              </a:spcAft>
              <a:buSzPts val="1630"/>
              <a:buChar char="•"/>
            </a:pPr>
            <a:r>
              <a:rPr lang="en-US" sz="1629"/>
              <a:t>Includes three more varistors on the output phases (Output Filter Board)</a:t>
            </a:r>
            <a:endParaRPr sz="1629"/>
          </a:p>
          <a:p>
            <a:pPr indent="0" lvl="0" marL="0" rtl="0" algn="just">
              <a:lnSpc>
                <a:spcPct val="80000"/>
              </a:lnSpc>
              <a:spcBef>
                <a:spcPts val="1200"/>
              </a:spcBef>
              <a:spcAft>
                <a:spcPts val="0"/>
              </a:spcAft>
              <a:buSzPts val="935"/>
              <a:buNone/>
            </a:pPr>
            <a:r>
              <a:t/>
            </a:r>
            <a:endParaRPr sz="1629"/>
          </a:p>
        </p:txBody>
      </p:sp>
      <p:pic>
        <p:nvPicPr>
          <p:cNvPr id="235" name="Google Shape;235;g3171e1a491e_0_238"/>
          <p:cNvPicPr preferRelativeResize="0"/>
          <p:nvPr/>
        </p:nvPicPr>
        <p:blipFill>
          <a:blip r:embed="rId3">
            <a:alphaModFix/>
          </a:blip>
          <a:stretch>
            <a:fillRect/>
          </a:stretch>
        </p:blipFill>
        <p:spPr>
          <a:xfrm>
            <a:off x="4572000" y="2049278"/>
            <a:ext cx="4249974" cy="2950899"/>
          </a:xfrm>
          <a:prstGeom prst="rect">
            <a:avLst/>
          </a:prstGeom>
          <a:noFill/>
          <a:ln>
            <a:noFill/>
          </a:ln>
        </p:spPr>
      </p:pic>
      <p:sp>
        <p:nvSpPr>
          <p:cNvPr id="236" name="Google Shape;236;g3171e1a491e_0_238"/>
          <p:cNvSpPr txBox="1"/>
          <p:nvPr/>
        </p:nvSpPr>
        <p:spPr>
          <a:xfrm>
            <a:off x="5119500" y="5196575"/>
            <a:ext cx="3567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chemeClr val="dk1"/>
                </a:solidFill>
              </a:rPr>
              <a:t>Bidirectional Switch with Common Emitter Configuration</a:t>
            </a:r>
            <a:endParaRPr sz="17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3171e1a491e_0_300"/>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Matrix Converter Subsystem</a:t>
            </a:r>
            <a:endParaRPr/>
          </a:p>
        </p:txBody>
      </p:sp>
      <p:sp>
        <p:nvSpPr>
          <p:cNvPr id="243" name="Google Shape;243;g3171e1a491e_0_300"/>
          <p:cNvSpPr txBox="1"/>
          <p:nvPr>
            <p:ph idx="1" type="body"/>
          </p:nvPr>
        </p:nvSpPr>
        <p:spPr>
          <a:xfrm>
            <a:off x="457200" y="2049275"/>
            <a:ext cx="3030300" cy="4077000"/>
          </a:xfrm>
          <a:prstGeom prst="rect">
            <a:avLst/>
          </a:prstGeom>
        </p:spPr>
        <p:txBody>
          <a:bodyPr anchorCtr="0" anchor="t" bIns="45700" lIns="91425" spcFirstLastPara="1" rIns="91425" wrap="square" tIns="45700">
            <a:normAutofit lnSpcReduction="10000"/>
          </a:bodyPr>
          <a:lstStyle/>
          <a:p>
            <a:pPr indent="0" lvl="0" marL="0" rtl="0" algn="l">
              <a:spcBef>
                <a:spcPts val="360"/>
              </a:spcBef>
              <a:spcAft>
                <a:spcPts val="0"/>
              </a:spcAft>
              <a:buNone/>
            </a:pPr>
            <a:r>
              <a:rPr lang="en-US" sz="2800"/>
              <a:t>Bidirectional Switch Schematic  with common collector configuration</a:t>
            </a:r>
            <a:endParaRPr sz="2800"/>
          </a:p>
          <a:p>
            <a:pPr indent="0" lvl="0" marL="0" rtl="0" algn="l">
              <a:spcBef>
                <a:spcPts val="360"/>
              </a:spcBef>
              <a:spcAft>
                <a:spcPts val="0"/>
              </a:spcAft>
              <a:buNone/>
            </a:pPr>
            <a:r>
              <a:t/>
            </a:r>
            <a:endParaRPr sz="2800"/>
          </a:p>
          <a:p>
            <a:pPr indent="0" lvl="0" marL="0" rtl="0" algn="l">
              <a:spcBef>
                <a:spcPts val="360"/>
              </a:spcBef>
              <a:spcAft>
                <a:spcPts val="0"/>
              </a:spcAft>
              <a:buNone/>
            </a:pPr>
            <a:r>
              <a:rPr lang="en-US" sz="2800"/>
              <a:t>Currently updated with common emitter configuration</a:t>
            </a:r>
            <a:endParaRPr sz="2800"/>
          </a:p>
        </p:txBody>
      </p:sp>
      <p:pic>
        <p:nvPicPr>
          <p:cNvPr id="244" name="Google Shape;244;g3171e1a491e_0_300"/>
          <p:cNvPicPr preferRelativeResize="0"/>
          <p:nvPr/>
        </p:nvPicPr>
        <p:blipFill>
          <a:blip r:embed="rId3">
            <a:alphaModFix/>
          </a:blip>
          <a:stretch>
            <a:fillRect/>
          </a:stretch>
        </p:blipFill>
        <p:spPr>
          <a:xfrm>
            <a:off x="3919542" y="2049275"/>
            <a:ext cx="5224458" cy="48087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3171e1a491e_0_307"/>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Matrix Converter Subsystem</a:t>
            </a:r>
            <a:endParaRPr/>
          </a:p>
        </p:txBody>
      </p:sp>
      <p:sp>
        <p:nvSpPr>
          <p:cNvPr id="251" name="Google Shape;251;g3171e1a491e_0_307"/>
          <p:cNvSpPr txBox="1"/>
          <p:nvPr>
            <p:ph idx="1" type="body"/>
          </p:nvPr>
        </p:nvSpPr>
        <p:spPr>
          <a:xfrm>
            <a:off x="457200" y="1852870"/>
            <a:ext cx="82296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2000"/>
              <a:t>Validated Functional Bidirectional Switch when both gate drivers are off and either gate driver or both gate drivers are on. One phase validated.</a:t>
            </a:r>
            <a:endParaRPr sz="2000"/>
          </a:p>
          <a:p>
            <a:pPr indent="0" lvl="0" marL="0" rtl="0" algn="l">
              <a:spcBef>
                <a:spcPts val="360"/>
              </a:spcBef>
              <a:spcAft>
                <a:spcPts val="0"/>
              </a:spcAft>
              <a:buNone/>
            </a:pPr>
            <a:r>
              <a:rPr lang="en-US" sz="2000"/>
              <a:t>Gate drivers off (voltage blocking):		Either or both gate drivers on:</a:t>
            </a:r>
            <a:endParaRPr sz="2000"/>
          </a:p>
          <a:p>
            <a:pPr indent="457200" lvl="0" marL="4114800" rtl="0" algn="l">
              <a:spcBef>
                <a:spcPts val="360"/>
              </a:spcBef>
              <a:spcAft>
                <a:spcPts val="0"/>
              </a:spcAft>
              <a:buClr>
                <a:schemeClr val="dk1"/>
              </a:buClr>
              <a:buSzPts val="1100"/>
              <a:buFont typeface="Arial"/>
              <a:buNone/>
            </a:pPr>
            <a:r>
              <a:rPr lang="en-US" sz="2000"/>
              <a:t>(In isolation, up to 40Vpp)	</a:t>
            </a:r>
            <a:endParaRPr sz="2000"/>
          </a:p>
        </p:txBody>
      </p:sp>
      <p:pic>
        <p:nvPicPr>
          <p:cNvPr id="252" name="Google Shape;252;g3171e1a491e_0_307"/>
          <p:cNvPicPr preferRelativeResize="0"/>
          <p:nvPr/>
        </p:nvPicPr>
        <p:blipFill>
          <a:blip r:embed="rId3">
            <a:alphaModFix/>
          </a:blip>
          <a:stretch>
            <a:fillRect/>
          </a:stretch>
        </p:blipFill>
        <p:spPr>
          <a:xfrm>
            <a:off x="457199" y="2971800"/>
            <a:ext cx="3549650" cy="3677175"/>
          </a:xfrm>
          <a:prstGeom prst="rect">
            <a:avLst/>
          </a:prstGeom>
          <a:noFill/>
          <a:ln>
            <a:noFill/>
          </a:ln>
        </p:spPr>
      </p:pic>
      <p:pic>
        <p:nvPicPr>
          <p:cNvPr id="253" name="Google Shape;253;g3171e1a491e_0_307"/>
          <p:cNvPicPr preferRelativeResize="0"/>
          <p:nvPr/>
        </p:nvPicPr>
        <p:blipFill rotWithShape="1">
          <a:blip r:embed="rId4">
            <a:alphaModFix/>
          </a:blip>
          <a:srcRect b="25853" l="0" r="11111" t="11880"/>
          <a:stretch/>
        </p:blipFill>
        <p:spPr>
          <a:xfrm>
            <a:off x="4768851" y="3235050"/>
            <a:ext cx="3740026" cy="3493299"/>
          </a:xfrm>
          <a:prstGeom prst="rect">
            <a:avLst/>
          </a:prstGeom>
          <a:noFill/>
          <a:ln>
            <a:noFill/>
          </a:ln>
        </p:spPr>
      </p:pic>
      <p:pic>
        <p:nvPicPr>
          <p:cNvPr id="254" name="Google Shape;254;g3171e1a491e_0_307"/>
          <p:cNvPicPr preferRelativeResize="0"/>
          <p:nvPr/>
        </p:nvPicPr>
        <p:blipFill rotWithShape="1">
          <a:blip r:embed="rId5">
            <a:alphaModFix/>
          </a:blip>
          <a:srcRect b="20012" l="0" r="18586" t="24842"/>
          <a:stretch/>
        </p:blipFill>
        <p:spPr>
          <a:xfrm>
            <a:off x="4572000" y="3235044"/>
            <a:ext cx="3936876" cy="355525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3171e1a491e_0_322"/>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Matrix Converter Subsystem</a:t>
            </a:r>
            <a:endParaRPr/>
          </a:p>
        </p:txBody>
      </p:sp>
      <p:sp>
        <p:nvSpPr>
          <p:cNvPr id="261" name="Google Shape;261;g3171e1a491e_0_322"/>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2400"/>
              <a:t>Validated Input Filter and Output Filter Boards 120Vrms</a:t>
            </a:r>
            <a:endParaRPr sz="2400"/>
          </a:p>
        </p:txBody>
      </p:sp>
      <p:pic>
        <p:nvPicPr>
          <p:cNvPr id="262" name="Google Shape;262;g3171e1a491e_0_322"/>
          <p:cNvPicPr preferRelativeResize="0"/>
          <p:nvPr/>
        </p:nvPicPr>
        <p:blipFill rotWithShape="1">
          <a:blip r:embed="rId3">
            <a:alphaModFix/>
          </a:blip>
          <a:srcRect b="22207" l="9487" r="8228" t="34988"/>
          <a:stretch/>
        </p:blipFill>
        <p:spPr>
          <a:xfrm>
            <a:off x="254200" y="3008425"/>
            <a:ext cx="5110483" cy="3544550"/>
          </a:xfrm>
          <a:prstGeom prst="rect">
            <a:avLst/>
          </a:prstGeom>
          <a:noFill/>
          <a:ln>
            <a:noFill/>
          </a:ln>
        </p:spPr>
      </p:pic>
      <p:pic>
        <p:nvPicPr>
          <p:cNvPr id="263" name="Google Shape;263;g3171e1a491e_0_322"/>
          <p:cNvPicPr preferRelativeResize="0"/>
          <p:nvPr/>
        </p:nvPicPr>
        <p:blipFill rotWithShape="1">
          <a:blip r:embed="rId4">
            <a:alphaModFix/>
          </a:blip>
          <a:srcRect b="8776" l="0" r="0" t="39538"/>
          <a:stretch/>
        </p:blipFill>
        <p:spPr>
          <a:xfrm>
            <a:off x="3766275" y="3008425"/>
            <a:ext cx="5143500" cy="3544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3171e1a491e_0_74"/>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200"/>
              <a:buFont typeface="Arial"/>
              <a:buNone/>
            </a:pPr>
            <a:r>
              <a:rPr lang="en-US"/>
              <a:t>Problem Overview</a:t>
            </a:r>
            <a:endParaRPr/>
          </a:p>
        </p:txBody>
      </p:sp>
      <p:sp>
        <p:nvSpPr>
          <p:cNvPr id="111" name="Google Shape;111;g3171e1a491e_0_74"/>
          <p:cNvSpPr txBox="1"/>
          <p:nvPr>
            <p:ph idx="1" type="body"/>
          </p:nvPr>
        </p:nvSpPr>
        <p:spPr>
          <a:xfrm>
            <a:off x="457200" y="2049270"/>
            <a:ext cx="8229600" cy="4637400"/>
          </a:xfrm>
          <a:prstGeom prst="rect">
            <a:avLst/>
          </a:prstGeom>
          <a:noFill/>
          <a:ln>
            <a:noFill/>
          </a:ln>
        </p:spPr>
        <p:txBody>
          <a:bodyPr anchorCtr="0" anchor="t" bIns="45700" lIns="91425" spcFirstLastPara="1" rIns="91425" wrap="square" tIns="45700">
            <a:normAutofit/>
          </a:bodyPr>
          <a:lstStyle/>
          <a:p>
            <a:pPr indent="457200" lvl="0" marL="0" rtl="0" algn="l">
              <a:spcBef>
                <a:spcPts val="640"/>
              </a:spcBef>
              <a:spcAft>
                <a:spcPts val="0"/>
              </a:spcAft>
              <a:buNone/>
            </a:pPr>
            <a:r>
              <a:rPr lang="en-US" sz="2000"/>
              <a:t>Our project addresses the inefficiencies found in traditional Variable Frequency Drives (VFDs) by designing a more efficient three-phase matrix converter. VFDs are crucial in controlling the speed of AC motors by adjusting the frequency of the AC input voltage, making them essential in various industries such as manufacturing, HVAC systems, and more. However, conventional VFDs employ an AC-DC-AC conversion process which introduces inefficiencies and increased part count. Our design implements direct AC-AC conversion, which removes the need of additional components, including electrolytic energy storage, and in turn increases efficiency of the output power. </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3172718ec6a_60_6"/>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Validation</a:t>
            </a:r>
            <a:endParaRPr/>
          </a:p>
        </p:txBody>
      </p:sp>
      <p:sp>
        <p:nvSpPr>
          <p:cNvPr id="270" name="Google Shape;270;g3172718ec6a_60_6"/>
          <p:cNvSpPr txBox="1"/>
          <p:nvPr>
            <p:ph idx="1" type="body"/>
          </p:nvPr>
        </p:nvSpPr>
        <p:spPr>
          <a:xfrm>
            <a:off x="457200" y="5181600"/>
            <a:ext cx="4176300" cy="590700"/>
          </a:xfrm>
          <a:prstGeom prst="rect">
            <a:avLst/>
          </a:prstGeom>
        </p:spPr>
        <p:txBody>
          <a:bodyPr anchorCtr="0" anchor="t" bIns="45700" lIns="91425" spcFirstLastPara="1" rIns="91425" wrap="square" tIns="45700">
            <a:normAutofit lnSpcReduction="10000"/>
          </a:bodyPr>
          <a:lstStyle/>
          <a:p>
            <a:pPr indent="0" lvl="0" marL="0" rtl="0" algn="l">
              <a:spcBef>
                <a:spcPts val="360"/>
              </a:spcBef>
              <a:spcAft>
                <a:spcPts val="0"/>
              </a:spcAft>
              <a:buNone/>
            </a:pPr>
            <a:r>
              <a:rPr lang="en-US" sz="1800"/>
              <a:t>FPGA Powering Gate Drivers With Appropriate Timing</a:t>
            </a:r>
            <a:endParaRPr sz="1800"/>
          </a:p>
        </p:txBody>
      </p:sp>
      <p:pic>
        <p:nvPicPr>
          <p:cNvPr id="271" name="Google Shape;271;g3172718ec6a_60_6"/>
          <p:cNvPicPr preferRelativeResize="0"/>
          <p:nvPr/>
        </p:nvPicPr>
        <p:blipFill>
          <a:blip r:embed="rId3">
            <a:alphaModFix/>
          </a:blip>
          <a:stretch>
            <a:fillRect/>
          </a:stretch>
        </p:blipFill>
        <p:spPr>
          <a:xfrm>
            <a:off x="457200" y="2049275"/>
            <a:ext cx="4176424" cy="3132326"/>
          </a:xfrm>
          <a:prstGeom prst="rect">
            <a:avLst/>
          </a:prstGeom>
          <a:noFill/>
          <a:ln>
            <a:noFill/>
          </a:ln>
        </p:spPr>
      </p:pic>
      <p:pic>
        <p:nvPicPr>
          <p:cNvPr id="272" name="Google Shape;272;g3172718ec6a_60_6"/>
          <p:cNvPicPr preferRelativeResize="0"/>
          <p:nvPr/>
        </p:nvPicPr>
        <p:blipFill>
          <a:blip r:embed="rId4">
            <a:alphaModFix/>
          </a:blip>
          <a:stretch>
            <a:fillRect/>
          </a:stretch>
        </p:blipFill>
        <p:spPr>
          <a:xfrm>
            <a:off x="4633625" y="2049275"/>
            <a:ext cx="4517900" cy="3132325"/>
          </a:xfrm>
          <a:prstGeom prst="rect">
            <a:avLst/>
          </a:prstGeom>
          <a:noFill/>
          <a:ln>
            <a:noFill/>
          </a:ln>
        </p:spPr>
      </p:pic>
      <p:sp>
        <p:nvSpPr>
          <p:cNvPr id="273" name="Google Shape;273;g3172718ec6a_60_6"/>
          <p:cNvSpPr txBox="1"/>
          <p:nvPr/>
        </p:nvSpPr>
        <p:spPr>
          <a:xfrm>
            <a:off x="4760250" y="5271250"/>
            <a:ext cx="4007100" cy="80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200">
              <a:solidFill>
                <a:schemeClr val="dk1"/>
              </a:solidFill>
            </a:endParaRPr>
          </a:p>
        </p:txBody>
      </p:sp>
      <p:sp>
        <p:nvSpPr>
          <p:cNvPr id="274" name="Google Shape;274;g3172718ec6a_60_6"/>
          <p:cNvSpPr txBox="1"/>
          <p:nvPr>
            <p:ph idx="1" type="body"/>
          </p:nvPr>
        </p:nvSpPr>
        <p:spPr>
          <a:xfrm>
            <a:off x="4804425" y="5181600"/>
            <a:ext cx="4176300" cy="590700"/>
          </a:xfrm>
          <a:prstGeom prst="rect">
            <a:avLst/>
          </a:prstGeom>
        </p:spPr>
        <p:txBody>
          <a:bodyPr anchorCtr="0" anchor="t" bIns="45700" lIns="91425" spcFirstLastPara="1" rIns="91425" wrap="square" tIns="45700">
            <a:normAutofit lnSpcReduction="10000"/>
          </a:bodyPr>
          <a:lstStyle/>
          <a:p>
            <a:pPr indent="0" lvl="0" marL="0" rtl="0" algn="l">
              <a:spcBef>
                <a:spcPts val="360"/>
              </a:spcBef>
              <a:spcAft>
                <a:spcPts val="0"/>
              </a:spcAft>
              <a:buNone/>
            </a:pPr>
            <a:r>
              <a:rPr lang="en-US" sz="1800"/>
              <a:t>3 Phase Zero Crossing Sensor Functioning</a:t>
            </a:r>
            <a:endParaRPr sz="1800"/>
          </a:p>
        </p:txBody>
      </p:sp>
      <p:graphicFrame>
        <p:nvGraphicFramePr>
          <p:cNvPr id="275" name="Google Shape;275;g3172718ec6a_60_6"/>
          <p:cNvGraphicFramePr/>
          <p:nvPr/>
        </p:nvGraphicFramePr>
        <p:xfrm>
          <a:off x="457200" y="5810250"/>
          <a:ext cx="3000000" cy="3000000"/>
        </p:xfrm>
        <a:graphic>
          <a:graphicData uri="http://schemas.openxmlformats.org/drawingml/2006/table">
            <a:tbl>
              <a:tblPr>
                <a:noFill/>
                <a:tableStyleId>{070F05BC-4DC3-4D34-A876-3DFC2290A47A}</a:tableStyleId>
              </a:tblPr>
              <a:tblGrid>
                <a:gridCol w="952500"/>
                <a:gridCol w="952500"/>
                <a:gridCol w="952500"/>
              </a:tblGrid>
              <a:tr h="200025">
                <a:tc>
                  <a:txBody>
                    <a:bodyPr/>
                    <a:lstStyle/>
                    <a:p>
                      <a:pPr indent="0" lvl="0" marL="0" rtl="0" algn="l">
                        <a:lnSpc>
                          <a:spcPct val="115000"/>
                        </a:lnSpc>
                        <a:spcBef>
                          <a:spcPts val="0"/>
                        </a:spcBef>
                        <a:spcAft>
                          <a:spcPts val="0"/>
                        </a:spcAft>
                        <a:buNone/>
                      </a:pPr>
                      <a:r>
                        <a:rPr lang="en-US" sz="1000"/>
                        <a:t>Gate Driver</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0:0"/>
                      </a:ext>
                    </a:extLst>
                  </a:tcPr>
                </a:tc>
                <a:tc>
                  <a:txBody>
                    <a:bodyPr/>
                    <a:lstStyle/>
                    <a:p>
                      <a:pPr indent="0" lvl="0" marL="0" rtl="0" algn="l">
                        <a:lnSpc>
                          <a:spcPct val="115000"/>
                        </a:lnSpc>
                        <a:spcBef>
                          <a:spcPts val="0"/>
                        </a:spcBef>
                        <a:spcAft>
                          <a:spcPts val="0"/>
                        </a:spcAft>
                        <a:buNone/>
                      </a:pPr>
                      <a:r>
                        <a:rPr lang="en-US" sz="1000"/>
                        <a:t>Requirements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0:1"/>
                      </a:ext>
                    </a:extLst>
                  </a:tcPr>
                </a:tc>
                <a:tc>
                  <a:txBody>
                    <a:bodyPr/>
                    <a:lstStyle/>
                    <a:p>
                      <a:pPr indent="0" lvl="0" marL="0" rtl="0" algn="l">
                        <a:lnSpc>
                          <a:spcPct val="115000"/>
                        </a:lnSpc>
                        <a:spcBef>
                          <a:spcPts val="0"/>
                        </a:spcBef>
                        <a:spcAft>
                          <a:spcPts val="0"/>
                        </a:spcAft>
                        <a:buNone/>
                      </a:pPr>
                      <a:r>
                        <a:rPr lang="en-US" sz="1000"/>
                        <a:t>Gate Driver</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0:2"/>
                      </a:ext>
                    </a:extLst>
                  </a:tcPr>
                </a:tc>
              </a:tr>
              <a:tr h="200025">
                <a:tc>
                  <a:txBody>
                    <a:bodyPr/>
                    <a:lstStyle/>
                    <a:p>
                      <a:pPr indent="0" lvl="0" marL="0" rtl="0" algn="l">
                        <a:lnSpc>
                          <a:spcPct val="115000"/>
                        </a:lnSpc>
                        <a:spcBef>
                          <a:spcPts val="0"/>
                        </a:spcBef>
                        <a:spcAft>
                          <a:spcPts val="0"/>
                        </a:spcAft>
                        <a:buNone/>
                      </a:pPr>
                      <a:r>
                        <a:rPr lang="en-US" sz="1000"/>
                        <a:t>Td rise</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1:0"/>
                      </a:ext>
                    </a:extLst>
                  </a:tcPr>
                </a:tc>
                <a:tc>
                  <a:txBody>
                    <a:bodyPr/>
                    <a:lstStyle/>
                    <a:p>
                      <a:pPr indent="0" lvl="0" marL="0" rtl="0" algn="l">
                        <a:lnSpc>
                          <a:spcPct val="115000"/>
                        </a:lnSpc>
                        <a:spcBef>
                          <a:spcPts val="0"/>
                        </a:spcBef>
                        <a:spcAft>
                          <a:spcPts val="0"/>
                        </a:spcAft>
                        <a:buNone/>
                      </a:pPr>
                      <a:r>
                        <a:rPr lang="en-US" sz="1000"/>
                        <a:t>50ns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1:1"/>
                      </a:ext>
                    </a:extLst>
                  </a:tcPr>
                </a:tc>
                <a:tc>
                  <a:txBody>
                    <a:bodyPr/>
                    <a:lstStyle/>
                    <a:p>
                      <a:pPr indent="0" lvl="0" marL="0" rtl="0" algn="l">
                        <a:lnSpc>
                          <a:spcPct val="115000"/>
                        </a:lnSpc>
                        <a:spcBef>
                          <a:spcPts val="0"/>
                        </a:spcBef>
                        <a:spcAft>
                          <a:spcPts val="0"/>
                        </a:spcAft>
                        <a:buNone/>
                      </a:pPr>
                      <a:r>
                        <a:rPr lang="en-US" sz="1000"/>
                        <a:t>54ns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1:2"/>
                      </a:ext>
                    </a:extLst>
                  </a:tcPr>
                </a:tc>
              </a:tr>
              <a:tr h="200025">
                <a:tc>
                  <a:txBody>
                    <a:bodyPr/>
                    <a:lstStyle/>
                    <a:p>
                      <a:pPr indent="0" lvl="0" marL="0" rtl="0" algn="l">
                        <a:lnSpc>
                          <a:spcPct val="115000"/>
                        </a:lnSpc>
                        <a:spcBef>
                          <a:spcPts val="0"/>
                        </a:spcBef>
                        <a:spcAft>
                          <a:spcPts val="0"/>
                        </a:spcAft>
                        <a:buNone/>
                      </a:pPr>
                      <a:r>
                        <a:rPr lang="en-US" sz="1000"/>
                        <a:t>TD on</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2:0"/>
                      </a:ext>
                    </a:extLst>
                  </a:tcPr>
                </a:tc>
                <a:tc>
                  <a:txBody>
                    <a:bodyPr/>
                    <a:lstStyle/>
                    <a:p>
                      <a:pPr indent="0" lvl="0" marL="0" rtl="0" algn="l">
                        <a:lnSpc>
                          <a:spcPct val="115000"/>
                        </a:lnSpc>
                        <a:spcBef>
                          <a:spcPts val="0"/>
                        </a:spcBef>
                        <a:spcAft>
                          <a:spcPts val="0"/>
                        </a:spcAft>
                        <a:buNone/>
                      </a:pPr>
                      <a:r>
                        <a:rPr lang="en-US" sz="1000"/>
                        <a:t>&gt;19ns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2:1"/>
                      </a:ext>
                    </a:extLst>
                  </a:tcPr>
                </a:tc>
                <a:tc>
                  <a:txBody>
                    <a:bodyPr/>
                    <a:lstStyle/>
                    <a:p>
                      <a:pPr indent="0" lvl="0" marL="0" rtl="0" algn="l">
                        <a:lnSpc>
                          <a:spcPct val="115000"/>
                        </a:lnSpc>
                        <a:spcBef>
                          <a:spcPts val="0"/>
                        </a:spcBef>
                        <a:spcAft>
                          <a:spcPts val="0"/>
                        </a:spcAft>
                        <a:buNone/>
                      </a:pPr>
                      <a:r>
                        <a:rPr lang="en-US" sz="1000"/>
                        <a:t>126ns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2:2"/>
                      </a:ext>
                    </a:extLst>
                  </a:tcPr>
                </a:tc>
              </a:tr>
              <a:tr h="200025">
                <a:tc>
                  <a:txBody>
                    <a:bodyPr/>
                    <a:lstStyle/>
                    <a:p>
                      <a:pPr indent="0" lvl="0" marL="0" rtl="0" algn="l">
                        <a:lnSpc>
                          <a:spcPct val="115000"/>
                        </a:lnSpc>
                        <a:spcBef>
                          <a:spcPts val="0"/>
                        </a:spcBef>
                        <a:spcAft>
                          <a:spcPts val="0"/>
                        </a:spcAft>
                        <a:buNone/>
                      </a:pPr>
                      <a:r>
                        <a:rPr lang="en-US" sz="1000"/>
                        <a:t>TD off</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3:0"/>
                      </a:ext>
                    </a:extLst>
                  </a:tcPr>
                </a:tc>
                <a:tc>
                  <a:txBody>
                    <a:bodyPr/>
                    <a:lstStyle/>
                    <a:p>
                      <a:pPr indent="0" lvl="0" marL="0" rtl="0" algn="l">
                        <a:lnSpc>
                          <a:spcPct val="115000"/>
                        </a:lnSpc>
                        <a:spcBef>
                          <a:spcPts val="0"/>
                        </a:spcBef>
                        <a:spcAft>
                          <a:spcPts val="0"/>
                        </a:spcAft>
                        <a:buNone/>
                      </a:pPr>
                      <a:r>
                        <a:rPr lang="en-US" sz="1000"/>
                        <a:t>&lt;200ns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3:1"/>
                      </a:ext>
                    </a:extLst>
                  </a:tcPr>
                </a:tc>
                <a:tc>
                  <a:txBody>
                    <a:bodyPr/>
                    <a:lstStyle/>
                    <a:p>
                      <a:pPr indent="0" lvl="0" marL="0" rtl="0" algn="l">
                        <a:lnSpc>
                          <a:spcPct val="115000"/>
                        </a:lnSpc>
                        <a:spcBef>
                          <a:spcPts val="0"/>
                        </a:spcBef>
                        <a:spcAft>
                          <a:spcPts val="0"/>
                        </a:spcAft>
                        <a:buNone/>
                      </a:pPr>
                      <a:r>
                        <a:rPr lang="en-US" sz="1000"/>
                        <a:t>162ns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275:3:2"/>
                      </a:ext>
                    </a:extLst>
                  </a:tcPr>
                </a:tc>
              </a:tr>
              <a:tr h="200025">
                <a:tc>
                  <a:txBody>
                    <a:bodyPr/>
                    <a:lstStyle/>
                    <a:p>
                      <a:pPr indent="0" lvl="0" marL="0" rtl="0" algn="l">
                        <a:lnSpc>
                          <a:spcPct val="115000"/>
                        </a:lnSpc>
                        <a:spcBef>
                          <a:spcPts val="0"/>
                        </a:spcBef>
                        <a:spcAft>
                          <a:spcPts val="0"/>
                        </a:spcAft>
                        <a:buNone/>
                      </a:pPr>
                      <a:r>
                        <a:rPr lang="en-US" sz="1000"/>
                        <a:t>Voltage Rise</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4:0"/>
                      </a:ext>
                    </a:extLst>
                  </a:tcPr>
                </a:tc>
                <a:tc>
                  <a:txBody>
                    <a:bodyPr/>
                    <a:lstStyle/>
                    <a:p>
                      <a:pPr indent="0" lvl="0" marL="0" rtl="0" algn="l">
                        <a:lnSpc>
                          <a:spcPct val="115000"/>
                        </a:lnSpc>
                        <a:spcBef>
                          <a:spcPts val="0"/>
                        </a:spcBef>
                        <a:spcAft>
                          <a:spcPts val="0"/>
                        </a:spcAft>
                        <a:buNone/>
                      </a:pPr>
                      <a:r>
                        <a:rPr lang="en-US" sz="1000"/>
                        <a:t>&gt;12V</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4:1"/>
                      </a:ext>
                    </a:extLst>
                  </a:tcPr>
                </a:tc>
                <a:tc>
                  <a:txBody>
                    <a:bodyPr/>
                    <a:lstStyle/>
                    <a:p>
                      <a:pPr indent="0" lvl="0" marL="0" rtl="0" algn="l">
                        <a:lnSpc>
                          <a:spcPct val="115000"/>
                        </a:lnSpc>
                        <a:spcBef>
                          <a:spcPts val="0"/>
                        </a:spcBef>
                        <a:spcAft>
                          <a:spcPts val="0"/>
                        </a:spcAft>
                        <a:buNone/>
                      </a:pPr>
                      <a:r>
                        <a:rPr lang="en-US" sz="1000"/>
                        <a:t>15.5 Volts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275:4:2"/>
                      </a:ext>
                    </a:extLst>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3172718ec6a_60_12"/>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Issues We Came Across</a:t>
            </a:r>
            <a:endParaRPr/>
          </a:p>
        </p:txBody>
      </p:sp>
      <p:sp>
        <p:nvSpPr>
          <p:cNvPr id="282" name="Google Shape;282;g3172718ec6a_60_12"/>
          <p:cNvSpPr txBox="1"/>
          <p:nvPr>
            <p:ph idx="1" type="body"/>
          </p:nvPr>
        </p:nvSpPr>
        <p:spPr>
          <a:xfrm>
            <a:off x="457200" y="2049275"/>
            <a:ext cx="41148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1800"/>
              <a:t>Yesterday while attempting to validate turning the gate drivers on, we connected an oscilloscope probe to the ground on the pulse generator, and blew up a DC DC converter. This has ruined a power supply, voltage regulator, microcontroller, additional DC DC Converters, and much more. We have been unable to recover from this, and will be unable to properly demonstrate the device in action</a:t>
            </a:r>
            <a:endParaRPr sz="1800"/>
          </a:p>
        </p:txBody>
      </p:sp>
      <p:pic>
        <p:nvPicPr>
          <p:cNvPr id="283" name="Google Shape;283;g3172718ec6a_60_12"/>
          <p:cNvPicPr preferRelativeResize="0"/>
          <p:nvPr/>
        </p:nvPicPr>
        <p:blipFill>
          <a:blip r:embed="rId3">
            <a:alphaModFix/>
          </a:blip>
          <a:stretch>
            <a:fillRect/>
          </a:stretch>
        </p:blipFill>
        <p:spPr>
          <a:xfrm>
            <a:off x="4867275" y="2844765"/>
            <a:ext cx="3819525" cy="2486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3172718ec6a_0_45"/>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Validations Done</a:t>
            </a:r>
            <a:endParaRPr/>
          </a:p>
        </p:txBody>
      </p:sp>
      <p:sp>
        <p:nvSpPr>
          <p:cNvPr id="290" name="Google Shape;290;g3172718ec6a_0_45"/>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ctr">
              <a:spcBef>
                <a:spcPts val="360"/>
              </a:spcBef>
              <a:spcAft>
                <a:spcPts val="0"/>
              </a:spcAft>
              <a:buNone/>
            </a:pPr>
            <a:r>
              <a:rPr lang="en-US"/>
              <a:t>FPGA RTL View</a:t>
            </a:r>
            <a:endParaRPr/>
          </a:p>
        </p:txBody>
      </p:sp>
      <p:pic>
        <p:nvPicPr>
          <p:cNvPr id="291" name="Google Shape;291;g3172718ec6a_0_45"/>
          <p:cNvPicPr preferRelativeResize="0"/>
          <p:nvPr/>
        </p:nvPicPr>
        <p:blipFill>
          <a:blip r:embed="rId3">
            <a:alphaModFix/>
          </a:blip>
          <a:stretch>
            <a:fillRect/>
          </a:stretch>
        </p:blipFill>
        <p:spPr>
          <a:xfrm>
            <a:off x="533400" y="1852875"/>
            <a:ext cx="8077201" cy="5001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2898b21c4ba_0_0"/>
          <p:cNvSpPr txBox="1"/>
          <p:nvPr>
            <p:ph idx="1" type="body"/>
          </p:nvPr>
        </p:nvSpPr>
        <p:spPr>
          <a:xfrm>
            <a:off x="457200" y="1390500"/>
            <a:ext cx="8229600" cy="40770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360"/>
              </a:spcBef>
              <a:spcAft>
                <a:spcPts val="0"/>
              </a:spcAft>
              <a:buClr>
                <a:schemeClr val="dk1"/>
              </a:buClr>
              <a:buSzPts val="3200"/>
              <a:buNone/>
            </a:pPr>
            <a:r>
              <a:t/>
            </a:r>
            <a:endParaRPr b="1"/>
          </a:p>
          <a:p>
            <a:pPr indent="0" lvl="0" marL="0" rtl="0" algn="l">
              <a:lnSpc>
                <a:spcPct val="100000"/>
              </a:lnSpc>
              <a:spcBef>
                <a:spcPts val="360"/>
              </a:spcBef>
              <a:spcAft>
                <a:spcPts val="0"/>
              </a:spcAft>
              <a:buClr>
                <a:schemeClr val="dk1"/>
              </a:buClr>
              <a:buSzPts val="3200"/>
              <a:buNone/>
            </a:pPr>
            <a:r>
              <a:t/>
            </a:r>
            <a:endParaRPr b="1"/>
          </a:p>
          <a:p>
            <a:pPr indent="0" lvl="0" marL="0" rtl="0" algn="ctr">
              <a:lnSpc>
                <a:spcPct val="100000"/>
              </a:lnSpc>
              <a:spcBef>
                <a:spcPts val="360"/>
              </a:spcBef>
              <a:spcAft>
                <a:spcPts val="0"/>
              </a:spcAft>
              <a:buClr>
                <a:schemeClr val="dk1"/>
              </a:buClr>
              <a:buSzPts val="3200"/>
              <a:buNone/>
            </a:pPr>
            <a:r>
              <a:t/>
            </a:r>
            <a:endParaRPr b="1"/>
          </a:p>
          <a:p>
            <a:pPr indent="0" lvl="0" marL="0" rtl="0" algn="ctr">
              <a:lnSpc>
                <a:spcPct val="100000"/>
              </a:lnSpc>
              <a:spcBef>
                <a:spcPts val="360"/>
              </a:spcBef>
              <a:spcAft>
                <a:spcPts val="0"/>
              </a:spcAft>
              <a:buClr>
                <a:schemeClr val="dk1"/>
              </a:buClr>
              <a:buSzPts val="3200"/>
              <a:buNone/>
            </a:pPr>
            <a:r>
              <a:rPr b="1" lang="en-US"/>
              <a:t>Thanks, and Gig ‘em!</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g2898b21c4ba_0_49"/>
          <p:cNvPicPr preferRelativeResize="0"/>
          <p:nvPr/>
        </p:nvPicPr>
        <p:blipFill rotWithShape="1">
          <a:blip r:embed="rId3">
            <a:alphaModFix/>
          </a:blip>
          <a:srcRect b="9739" l="0" r="50675" t="0"/>
          <a:stretch/>
        </p:blipFill>
        <p:spPr>
          <a:xfrm>
            <a:off x="5150625" y="4003800"/>
            <a:ext cx="3993374" cy="2854200"/>
          </a:xfrm>
          <a:prstGeom prst="rect">
            <a:avLst/>
          </a:prstGeom>
          <a:noFill/>
          <a:ln>
            <a:noFill/>
          </a:ln>
        </p:spPr>
      </p:pic>
      <p:sp>
        <p:nvSpPr>
          <p:cNvPr id="117" name="Google Shape;117;g2898b21c4ba_0_49"/>
          <p:cNvSpPr txBox="1"/>
          <p:nvPr>
            <p:ph type="title"/>
          </p:nvPr>
        </p:nvSpPr>
        <p:spPr>
          <a:xfrm>
            <a:off x="457200" y="924030"/>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Project Summary</a:t>
            </a:r>
            <a:endParaRPr/>
          </a:p>
        </p:txBody>
      </p:sp>
      <p:sp>
        <p:nvSpPr>
          <p:cNvPr id="118" name="Google Shape;118;g2898b21c4ba_0_49"/>
          <p:cNvSpPr txBox="1"/>
          <p:nvPr>
            <p:ph idx="1" type="body"/>
          </p:nvPr>
        </p:nvSpPr>
        <p:spPr>
          <a:xfrm>
            <a:off x="457200" y="1852875"/>
            <a:ext cx="4532100" cy="4637400"/>
          </a:xfrm>
          <a:prstGeom prst="rect">
            <a:avLst/>
          </a:prstGeom>
          <a:noFill/>
          <a:ln>
            <a:noFill/>
          </a:ln>
        </p:spPr>
        <p:txBody>
          <a:bodyPr anchorCtr="0" anchor="t" bIns="45700" lIns="91425" spcFirstLastPara="1" rIns="91425" wrap="square" tIns="45700">
            <a:normAutofit fontScale="85000" lnSpcReduction="10000"/>
          </a:bodyPr>
          <a:lstStyle/>
          <a:p>
            <a:pPr indent="-342900" lvl="0" marL="342900" rtl="0" algn="l">
              <a:lnSpc>
                <a:spcPct val="100000"/>
              </a:lnSpc>
              <a:spcBef>
                <a:spcPts val="0"/>
              </a:spcBef>
              <a:spcAft>
                <a:spcPts val="0"/>
              </a:spcAft>
              <a:buSzPct val="100000"/>
              <a:buChar char="•"/>
            </a:pPr>
            <a:r>
              <a:rPr lang="en-US"/>
              <a:t>Traditional Variable Frequency Drives utilizes AC-DC-AC conversion:</a:t>
            </a:r>
            <a:endParaRPr/>
          </a:p>
          <a:p>
            <a:pPr indent="-344169" lvl="1" marL="742950" rtl="0" algn="l">
              <a:lnSpc>
                <a:spcPct val="100000"/>
              </a:lnSpc>
              <a:spcBef>
                <a:spcPts val="0"/>
              </a:spcBef>
              <a:spcAft>
                <a:spcPts val="0"/>
              </a:spcAft>
              <a:buSzPct val="114285"/>
              <a:buChar char="–"/>
            </a:pPr>
            <a:r>
              <a:rPr lang="en-US"/>
              <a:t>Decreased efficiency across power output, and increased harmonic distortion. </a:t>
            </a:r>
            <a:endParaRPr/>
          </a:p>
          <a:p>
            <a:pPr indent="-342900" lvl="0" marL="342900" rtl="0" algn="l">
              <a:lnSpc>
                <a:spcPct val="100000"/>
              </a:lnSpc>
              <a:spcBef>
                <a:spcPts val="640"/>
              </a:spcBef>
              <a:spcAft>
                <a:spcPts val="0"/>
              </a:spcAft>
              <a:buSzPct val="100000"/>
              <a:buChar char="•"/>
            </a:pPr>
            <a:r>
              <a:rPr lang="en-US"/>
              <a:t>3 Phase Matrix Converter utilizes AC-AC conversion:</a:t>
            </a:r>
            <a:endParaRPr/>
          </a:p>
          <a:p>
            <a:pPr indent="-344170" lvl="1" marL="742950" rtl="0" algn="l">
              <a:lnSpc>
                <a:spcPct val="100000"/>
              </a:lnSpc>
              <a:spcBef>
                <a:spcPts val="640"/>
              </a:spcBef>
              <a:spcAft>
                <a:spcPts val="0"/>
              </a:spcAft>
              <a:buSzPct val="155555"/>
              <a:buChar char="–"/>
            </a:pPr>
            <a:r>
              <a:rPr lang="en-US"/>
              <a:t>Reduced efficiency loss across components.</a:t>
            </a:r>
            <a:endParaRPr sz="2400"/>
          </a:p>
        </p:txBody>
      </p:sp>
      <p:pic>
        <p:nvPicPr>
          <p:cNvPr id="119" name="Google Shape;119;g2898b21c4ba_0_49"/>
          <p:cNvPicPr preferRelativeResize="0"/>
          <p:nvPr/>
        </p:nvPicPr>
        <p:blipFill rotWithShape="1">
          <a:blip r:embed="rId4">
            <a:alphaModFix/>
          </a:blip>
          <a:srcRect b="0" l="0" r="0" t="0"/>
          <a:stretch/>
        </p:blipFill>
        <p:spPr>
          <a:xfrm>
            <a:off x="4908638" y="2049266"/>
            <a:ext cx="4154700" cy="18571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3171e1a491e_0_130"/>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200"/>
              <a:buFont typeface="Arial"/>
              <a:buNone/>
            </a:pPr>
            <a:r>
              <a:rPr lang="en-US"/>
              <a:t>System Overview</a:t>
            </a:r>
            <a:endParaRPr/>
          </a:p>
        </p:txBody>
      </p:sp>
      <p:sp>
        <p:nvSpPr>
          <p:cNvPr id="125" name="Google Shape;125;g3171e1a491e_0_130"/>
          <p:cNvSpPr txBox="1"/>
          <p:nvPr>
            <p:ph idx="1" type="body"/>
          </p:nvPr>
        </p:nvSpPr>
        <p:spPr>
          <a:xfrm>
            <a:off x="457200" y="2049270"/>
            <a:ext cx="8229600" cy="4077000"/>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26" name="Google Shape;126;g3171e1a491e_0_130"/>
          <p:cNvPicPr preferRelativeResize="0"/>
          <p:nvPr/>
        </p:nvPicPr>
        <p:blipFill>
          <a:blip r:embed="rId3">
            <a:alphaModFix/>
          </a:blip>
          <a:stretch>
            <a:fillRect/>
          </a:stretch>
        </p:blipFill>
        <p:spPr>
          <a:xfrm>
            <a:off x="457204" y="2049275"/>
            <a:ext cx="8229601" cy="43872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3013dc2ead1_0_50"/>
          <p:cNvSpPr txBox="1"/>
          <p:nvPr>
            <p:ph type="title"/>
          </p:nvPr>
        </p:nvSpPr>
        <p:spPr>
          <a:xfrm>
            <a:off x="457200" y="924030"/>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Integrated System Diagram</a:t>
            </a:r>
            <a:endParaRPr/>
          </a:p>
        </p:txBody>
      </p:sp>
      <p:pic>
        <p:nvPicPr>
          <p:cNvPr id="132" name="Google Shape;132;g3013dc2ead1_0_50"/>
          <p:cNvPicPr preferRelativeResize="0"/>
          <p:nvPr/>
        </p:nvPicPr>
        <p:blipFill rotWithShape="1">
          <a:blip r:embed="rId3">
            <a:alphaModFix/>
          </a:blip>
          <a:srcRect b="0" l="0" r="0" t="0"/>
          <a:stretch/>
        </p:blipFill>
        <p:spPr>
          <a:xfrm>
            <a:off x="919462" y="1422000"/>
            <a:ext cx="7305076" cy="5480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g3172718ec6a_0_7"/>
          <p:cNvPicPr preferRelativeResize="0"/>
          <p:nvPr/>
        </p:nvPicPr>
        <p:blipFill rotWithShape="1">
          <a:blip r:embed="rId3">
            <a:alphaModFix/>
          </a:blip>
          <a:srcRect b="0" l="0" r="0" t="2334"/>
          <a:stretch/>
        </p:blipFill>
        <p:spPr>
          <a:xfrm>
            <a:off x="3200400" y="3429000"/>
            <a:ext cx="5943600" cy="2800350"/>
          </a:xfrm>
          <a:prstGeom prst="rect">
            <a:avLst/>
          </a:prstGeom>
          <a:noFill/>
          <a:ln>
            <a:noFill/>
          </a:ln>
        </p:spPr>
      </p:pic>
      <p:sp>
        <p:nvSpPr>
          <p:cNvPr id="139" name="Google Shape;139;g3172718ec6a_0_7"/>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40" name="Google Shape;140;g3172718ec6a_0_7"/>
          <p:cNvSpPr txBox="1"/>
          <p:nvPr>
            <p:ph idx="1" type="body"/>
          </p:nvPr>
        </p:nvSpPr>
        <p:spPr>
          <a:xfrm>
            <a:off x="457200" y="2049275"/>
            <a:ext cx="41148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2400"/>
              <a:t>Used </a:t>
            </a:r>
            <a:r>
              <a:rPr lang="en-US" sz="2400"/>
              <a:t>Algorithms</a:t>
            </a:r>
            <a:r>
              <a:rPr lang="en-US" sz="2400"/>
              <a:t> for </a:t>
            </a:r>
            <a:endParaRPr sz="2400"/>
          </a:p>
          <a:p>
            <a:pPr indent="-381000" lvl="0" marL="457200" rtl="0" algn="l">
              <a:spcBef>
                <a:spcPts val="360"/>
              </a:spcBef>
              <a:spcAft>
                <a:spcPts val="0"/>
              </a:spcAft>
              <a:buSzPts val="2400"/>
              <a:buChar char="•"/>
            </a:pPr>
            <a:r>
              <a:rPr lang="en-US" sz="2400"/>
              <a:t>Frequency Change</a:t>
            </a:r>
            <a:endParaRPr sz="2400"/>
          </a:p>
          <a:p>
            <a:pPr indent="-381000" lvl="0" marL="457200" rtl="0" algn="l">
              <a:spcBef>
                <a:spcPts val="0"/>
              </a:spcBef>
              <a:spcAft>
                <a:spcPts val="0"/>
              </a:spcAft>
              <a:buSzPts val="2400"/>
              <a:buChar char="•"/>
            </a:pPr>
            <a:r>
              <a:rPr lang="en-US" sz="2400"/>
              <a:t>Safe Commu</a:t>
            </a:r>
            <a:r>
              <a:rPr lang="en-US" sz="2400"/>
              <a:t>tation</a:t>
            </a:r>
            <a:endParaRPr sz="2400"/>
          </a:p>
          <a:p>
            <a:pPr indent="0" lvl="0" marL="0" rtl="0" algn="l">
              <a:spcBef>
                <a:spcPts val="360"/>
              </a:spcBef>
              <a:spcAft>
                <a:spcPts val="0"/>
              </a:spcAft>
              <a:buNone/>
            </a:pPr>
            <a:r>
              <a:t/>
            </a:r>
            <a:endParaRPr sz="2400"/>
          </a:p>
          <a:p>
            <a:pPr indent="0" lvl="0" marL="0" rtl="0" algn="l">
              <a:spcBef>
                <a:spcPts val="360"/>
              </a:spcBef>
              <a:spcAft>
                <a:spcPts val="0"/>
              </a:spcAft>
              <a:buNone/>
            </a:pPr>
            <a:r>
              <a:rPr lang="en-US" sz="2400"/>
              <a:t>Frequency Change on Microcontroller</a:t>
            </a:r>
            <a:endParaRPr sz="2400"/>
          </a:p>
          <a:p>
            <a:pPr indent="0" lvl="0" marL="0" rtl="0" algn="l">
              <a:spcBef>
                <a:spcPts val="360"/>
              </a:spcBef>
              <a:spcAft>
                <a:spcPts val="0"/>
              </a:spcAft>
              <a:buNone/>
            </a:pPr>
            <a:r>
              <a:rPr lang="en-US" sz="2400"/>
              <a:t>Commutation and</a:t>
            </a:r>
            <a:endParaRPr sz="2400"/>
          </a:p>
          <a:p>
            <a:pPr indent="0" lvl="0" marL="0" rtl="0" algn="l">
              <a:spcBef>
                <a:spcPts val="360"/>
              </a:spcBef>
              <a:spcAft>
                <a:spcPts val="0"/>
              </a:spcAft>
              <a:buNone/>
            </a:pPr>
            <a:r>
              <a:rPr lang="en-US" sz="2400"/>
              <a:t>Shorting on FPGA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3172718ec6a_0_16"/>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47" name="Google Shape;147;g3172718ec6a_0_16"/>
          <p:cNvSpPr txBox="1"/>
          <p:nvPr>
            <p:ph idx="1" type="body"/>
          </p:nvPr>
        </p:nvSpPr>
        <p:spPr>
          <a:xfrm>
            <a:off x="457200" y="2049275"/>
            <a:ext cx="41148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2400"/>
              <a:t>FPGA Commutation:</a:t>
            </a:r>
            <a:endParaRPr sz="2400"/>
          </a:p>
          <a:p>
            <a:pPr indent="0" lvl="0" marL="0" rtl="0" algn="l">
              <a:spcBef>
                <a:spcPts val="360"/>
              </a:spcBef>
              <a:spcAft>
                <a:spcPts val="0"/>
              </a:spcAft>
              <a:buNone/>
            </a:pPr>
            <a:r>
              <a:rPr lang="en-US" sz="2400"/>
              <a:t>Finite State Machine for the Output Current change to allow the discrete IGBT to not short during input phase change</a:t>
            </a:r>
            <a:endParaRPr sz="2400"/>
          </a:p>
        </p:txBody>
      </p:sp>
      <p:pic>
        <p:nvPicPr>
          <p:cNvPr id="148" name="Google Shape;148;g3172718ec6a_0_16"/>
          <p:cNvPicPr preferRelativeResize="0"/>
          <p:nvPr/>
        </p:nvPicPr>
        <p:blipFill>
          <a:blip r:embed="rId3">
            <a:alphaModFix/>
          </a:blip>
          <a:stretch>
            <a:fillRect/>
          </a:stretch>
        </p:blipFill>
        <p:spPr>
          <a:xfrm>
            <a:off x="4457700" y="1887850"/>
            <a:ext cx="4686300" cy="4399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3172718ec6a_0_25"/>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pic>
        <p:nvPicPr>
          <p:cNvPr id="155" name="Google Shape;155;g3172718ec6a_0_25"/>
          <p:cNvPicPr preferRelativeResize="0"/>
          <p:nvPr/>
        </p:nvPicPr>
        <p:blipFill rotWithShape="1">
          <a:blip r:embed="rId3">
            <a:alphaModFix/>
          </a:blip>
          <a:srcRect b="9144" l="0" r="0" t="2757"/>
          <a:stretch/>
        </p:blipFill>
        <p:spPr>
          <a:xfrm>
            <a:off x="5203025" y="2049275"/>
            <a:ext cx="3940976" cy="2713226"/>
          </a:xfrm>
          <a:prstGeom prst="rect">
            <a:avLst/>
          </a:prstGeom>
          <a:noFill/>
          <a:ln>
            <a:noFill/>
          </a:ln>
        </p:spPr>
      </p:pic>
      <p:pic>
        <p:nvPicPr>
          <p:cNvPr id="156" name="Google Shape;156;g3172718ec6a_0_25"/>
          <p:cNvPicPr preferRelativeResize="0"/>
          <p:nvPr/>
        </p:nvPicPr>
        <p:blipFill rotWithShape="1">
          <a:blip r:embed="rId4">
            <a:alphaModFix/>
          </a:blip>
          <a:srcRect b="-6290" l="0" r="35811" t="6290"/>
          <a:stretch/>
        </p:blipFill>
        <p:spPr>
          <a:xfrm>
            <a:off x="0" y="2049275"/>
            <a:ext cx="5203024" cy="2909850"/>
          </a:xfrm>
          <a:prstGeom prst="rect">
            <a:avLst/>
          </a:prstGeom>
          <a:noFill/>
          <a:ln>
            <a:noFill/>
          </a:ln>
        </p:spPr>
      </p:pic>
      <p:sp>
        <p:nvSpPr>
          <p:cNvPr id="157" name="Google Shape;157;g3172718ec6a_0_25"/>
          <p:cNvSpPr txBox="1"/>
          <p:nvPr/>
        </p:nvSpPr>
        <p:spPr>
          <a:xfrm>
            <a:off x="880713" y="4959125"/>
            <a:ext cx="34416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rPr>
              <a:t>Simulated Commutation</a:t>
            </a:r>
            <a:endParaRPr sz="2400">
              <a:solidFill>
                <a:schemeClr val="dk1"/>
              </a:solidFill>
            </a:endParaRPr>
          </a:p>
        </p:txBody>
      </p:sp>
      <p:sp>
        <p:nvSpPr>
          <p:cNvPr id="158" name="Google Shape;158;g3172718ec6a_0_25"/>
          <p:cNvSpPr txBox="1"/>
          <p:nvPr/>
        </p:nvSpPr>
        <p:spPr>
          <a:xfrm>
            <a:off x="5452700" y="4958900"/>
            <a:ext cx="34416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rPr>
              <a:t>Validated Commutation</a:t>
            </a:r>
            <a:endParaRPr sz="2400">
              <a:solidFill>
                <a:schemeClr val="dk1"/>
              </a:solidFill>
            </a:endParaRPr>
          </a:p>
        </p:txBody>
      </p:sp>
      <p:sp>
        <p:nvSpPr>
          <p:cNvPr id="159" name="Google Shape;159;g3172718ec6a_0_25"/>
          <p:cNvSpPr txBox="1"/>
          <p:nvPr/>
        </p:nvSpPr>
        <p:spPr>
          <a:xfrm>
            <a:off x="5969150" y="5764900"/>
            <a:ext cx="2408700" cy="80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Yellow represents A to a 1 </a:t>
            </a:r>
            <a:endParaRPr>
              <a:solidFill>
                <a:schemeClr val="dk1"/>
              </a:solidFill>
            </a:endParaRPr>
          </a:p>
          <a:p>
            <a:pPr indent="0" lvl="0" marL="0" rtl="0" algn="l">
              <a:spcBef>
                <a:spcPts val="0"/>
              </a:spcBef>
              <a:spcAft>
                <a:spcPts val="0"/>
              </a:spcAft>
              <a:buNone/>
            </a:pPr>
            <a:r>
              <a:rPr lang="en-US">
                <a:solidFill>
                  <a:schemeClr val="dk1"/>
                </a:solidFill>
              </a:rPr>
              <a:t>Blue represents    A to a 2 </a:t>
            </a:r>
            <a:endParaRPr>
              <a:solidFill>
                <a:schemeClr val="dk1"/>
              </a:solidFill>
            </a:endParaRPr>
          </a:p>
          <a:p>
            <a:pPr indent="0" lvl="0" marL="0" rtl="0" algn="l">
              <a:spcBef>
                <a:spcPts val="0"/>
              </a:spcBef>
              <a:spcAft>
                <a:spcPts val="0"/>
              </a:spcAft>
              <a:buNone/>
            </a:pPr>
            <a:r>
              <a:rPr lang="en-US">
                <a:solidFill>
                  <a:schemeClr val="dk1"/>
                </a:solidFill>
              </a:rPr>
              <a:t>Purple represents B to a 1</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3172718ec6a_60_36"/>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Firmware Subsystem</a:t>
            </a:r>
            <a:endParaRPr/>
          </a:p>
        </p:txBody>
      </p:sp>
      <p:sp>
        <p:nvSpPr>
          <p:cNvPr id="166" name="Google Shape;166;g3172718ec6a_60_36"/>
          <p:cNvSpPr txBox="1"/>
          <p:nvPr/>
        </p:nvSpPr>
        <p:spPr>
          <a:xfrm>
            <a:off x="2851188" y="5095813"/>
            <a:ext cx="34416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rPr>
              <a:t>Simulated FPGA Short</a:t>
            </a:r>
            <a:endParaRPr sz="2400">
              <a:solidFill>
                <a:schemeClr val="dk1"/>
              </a:solidFill>
            </a:endParaRPr>
          </a:p>
        </p:txBody>
      </p:sp>
      <p:sp>
        <p:nvSpPr>
          <p:cNvPr id="167" name="Google Shape;167;g3172718ec6a_60_36"/>
          <p:cNvSpPr txBox="1"/>
          <p:nvPr/>
        </p:nvSpPr>
        <p:spPr>
          <a:xfrm>
            <a:off x="2007600" y="5764925"/>
            <a:ext cx="5128800" cy="80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chemeClr val="dk1"/>
                </a:solidFill>
              </a:rPr>
              <a:t>Yellow Represent FAULT’</a:t>
            </a:r>
            <a:endParaRPr>
              <a:solidFill>
                <a:schemeClr val="dk1"/>
              </a:solidFill>
            </a:endParaRPr>
          </a:p>
          <a:p>
            <a:pPr indent="0" lvl="0" marL="0" rtl="0" algn="ctr">
              <a:spcBef>
                <a:spcPts val="0"/>
              </a:spcBef>
              <a:spcAft>
                <a:spcPts val="0"/>
              </a:spcAft>
              <a:buNone/>
            </a:pPr>
            <a:r>
              <a:rPr lang="en-US">
                <a:solidFill>
                  <a:schemeClr val="dk1"/>
                </a:solidFill>
              </a:rPr>
              <a:t>Blue Represents Short Pin</a:t>
            </a:r>
            <a:endParaRPr>
              <a:solidFill>
                <a:schemeClr val="dk1"/>
              </a:solidFill>
            </a:endParaRPr>
          </a:p>
        </p:txBody>
      </p:sp>
      <p:pic>
        <p:nvPicPr>
          <p:cNvPr id="168" name="Google Shape;168;g3172718ec6a_60_36"/>
          <p:cNvPicPr preferRelativeResize="0"/>
          <p:nvPr/>
        </p:nvPicPr>
        <p:blipFill>
          <a:blip r:embed="rId3">
            <a:alphaModFix/>
          </a:blip>
          <a:stretch>
            <a:fillRect/>
          </a:stretch>
        </p:blipFill>
        <p:spPr>
          <a:xfrm>
            <a:off x="2428875" y="1821650"/>
            <a:ext cx="4286251" cy="3214675"/>
          </a:xfrm>
          <a:prstGeom prst="rect">
            <a:avLst/>
          </a:prstGeom>
          <a:noFill/>
          <a:ln>
            <a:noFill/>
          </a:ln>
        </p:spPr>
      </p:pic>
      <p:graphicFrame>
        <p:nvGraphicFramePr>
          <p:cNvPr id="169" name="Google Shape;169;g3172718ec6a_60_36"/>
          <p:cNvGraphicFramePr/>
          <p:nvPr/>
        </p:nvGraphicFramePr>
        <p:xfrm>
          <a:off x="6292800" y="5434813"/>
          <a:ext cx="3000000" cy="3000000"/>
        </p:xfrm>
        <a:graphic>
          <a:graphicData uri="http://schemas.openxmlformats.org/drawingml/2006/table">
            <a:tbl>
              <a:tblPr>
                <a:noFill/>
                <a:tableStyleId>{070F05BC-4DC3-4D34-A876-3DFC2290A47A}</a:tableStyleId>
              </a:tblPr>
              <a:tblGrid>
                <a:gridCol w="1123950"/>
                <a:gridCol w="857250"/>
                <a:gridCol w="866775"/>
              </a:tblGrid>
              <a:tr h="200025">
                <a:tc>
                  <a:txBody>
                    <a:bodyPr/>
                    <a:lstStyle/>
                    <a:p>
                      <a:pPr indent="0" lvl="0" marL="0" rtl="0" algn="l">
                        <a:lnSpc>
                          <a:spcPct val="115000"/>
                        </a:lnSpc>
                        <a:spcBef>
                          <a:spcPts val="0"/>
                        </a:spcBef>
                        <a:spcAft>
                          <a:spcPts val="0"/>
                        </a:spcAft>
                        <a:buNone/>
                      </a:pPr>
                      <a:r>
                        <a:rPr lang="en-US" sz="1000"/>
                        <a:t>FPGA Timing Req.</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0:0"/>
                      </a:ext>
                    </a:extLst>
                  </a:tcPr>
                </a:tc>
                <a:tc>
                  <a:txBody>
                    <a:bodyPr/>
                    <a:lstStyle/>
                    <a:p>
                      <a:pPr indent="0" lvl="0" marL="0" rtl="0" algn="l">
                        <a:lnSpc>
                          <a:spcPct val="115000"/>
                        </a:lnSpc>
                        <a:spcBef>
                          <a:spcPts val="0"/>
                        </a:spcBef>
                        <a:spcAft>
                          <a:spcPts val="0"/>
                        </a:spcAft>
                        <a:buNone/>
                      </a:pPr>
                      <a:r>
                        <a:rPr lang="en-US" sz="1000"/>
                        <a:t>Requirements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0:1"/>
                      </a:ext>
                    </a:extLst>
                  </a:tcPr>
                </a:tc>
                <a:tc>
                  <a:txBody>
                    <a:bodyPr/>
                    <a:lstStyle/>
                    <a:p>
                      <a:pPr indent="0" lvl="0" marL="0" rtl="0" algn="l">
                        <a:lnSpc>
                          <a:spcPct val="115000"/>
                        </a:lnSpc>
                        <a:spcBef>
                          <a:spcPts val="0"/>
                        </a:spcBef>
                        <a:spcAft>
                          <a:spcPts val="0"/>
                        </a:spcAft>
                        <a:buNone/>
                      </a:pPr>
                      <a:r>
                        <a:rPr lang="en-US" sz="1000"/>
                        <a:t>FPGA Results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0:2"/>
                      </a:ext>
                    </a:extLst>
                  </a:tcPr>
                </a:tc>
              </a:tr>
              <a:tr h="200025">
                <a:tc>
                  <a:txBody>
                    <a:bodyPr/>
                    <a:lstStyle/>
                    <a:p>
                      <a:pPr indent="0" lvl="0" marL="0" rtl="0" algn="l">
                        <a:lnSpc>
                          <a:spcPct val="115000"/>
                        </a:lnSpc>
                        <a:spcBef>
                          <a:spcPts val="0"/>
                        </a:spcBef>
                        <a:spcAft>
                          <a:spcPts val="0"/>
                        </a:spcAft>
                        <a:buNone/>
                      </a:pPr>
                      <a:r>
                        <a:rPr lang="en-US" sz="1000"/>
                        <a:t>TDon</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1:0"/>
                      </a:ext>
                    </a:extLst>
                  </a:tcPr>
                </a:tc>
                <a:tc>
                  <a:txBody>
                    <a:bodyPr/>
                    <a:lstStyle/>
                    <a:p>
                      <a:pPr indent="0" lvl="0" marL="0" rtl="0" algn="l">
                        <a:lnSpc>
                          <a:spcPct val="115000"/>
                        </a:lnSpc>
                        <a:spcBef>
                          <a:spcPts val="0"/>
                        </a:spcBef>
                        <a:spcAft>
                          <a:spcPts val="0"/>
                        </a:spcAft>
                        <a:buNone/>
                      </a:pPr>
                      <a:r>
                        <a:rPr lang="en-US" sz="1000"/>
                        <a:t>&gt;19ns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1:1"/>
                      </a:ext>
                    </a:extLst>
                  </a:tcPr>
                </a:tc>
                <a:tc>
                  <a:txBody>
                    <a:bodyPr/>
                    <a:lstStyle/>
                    <a:p>
                      <a:pPr indent="0" lvl="0" marL="0" rtl="0" algn="l">
                        <a:lnSpc>
                          <a:spcPct val="115000"/>
                        </a:lnSpc>
                        <a:spcBef>
                          <a:spcPts val="0"/>
                        </a:spcBef>
                        <a:spcAft>
                          <a:spcPts val="0"/>
                        </a:spcAft>
                        <a:buNone/>
                      </a:pPr>
                      <a:r>
                        <a:rPr lang="en-US" sz="1000"/>
                        <a:t>118ns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1:2"/>
                      </a:ext>
                    </a:extLst>
                  </a:tcPr>
                </a:tc>
              </a:tr>
              <a:tr h="200025">
                <a:tc>
                  <a:txBody>
                    <a:bodyPr/>
                    <a:lstStyle/>
                    <a:p>
                      <a:pPr indent="0" lvl="0" marL="0" rtl="0" algn="l">
                        <a:lnSpc>
                          <a:spcPct val="115000"/>
                        </a:lnSpc>
                        <a:spcBef>
                          <a:spcPts val="0"/>
                        </a:spcBef>
                        <a:spcAft>
                          <a:spcPts val="0"/>
                        </a:spcAft>
                        <a:buNone/>
                      </a:pPr>
                      <a:r>
                        <a:rPr lang="en-US" sz="1000"/>
                        <a:t>TDoff</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2:0"/>
                      </a:ext>
                    </a:extLst>
                  </a:tcPr>
                </a:tc>
                <a:tc>
                  <a:txBody>
                    <a:bodyPr/>
                    <a:lstStyle/>
                    <a:p>
                      <a:pPr indent="0" lvl="0" marL="0" rtl="0" algn="l">
                        <a:lnSpc>
                          <a:spcPct val="115000"/>
                        </a:lnSpc>
                        <a:spcBef>
                          <a:spcPts val="0"/>
                        </a:spcBef>
                        <a:spcAft>
                          <a:spcPts val="0"/>
                        </a:spcAft>
                        <a:buNone/>
                      </a:pPr>
                      <a:r>
                        <a:rPr lang="en-US" sz="1000"/>
                        <a:t>&gt;100ns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2:1"/>
                      </a:ext>
                    </a:extLst>
                  </a:tcPr>
                </a:tc>
                <a:tc>
                  <a:txBody>
                    <a:bodyPr/>
                    <a:lstStyle/>
                    <a:p>
                      <a:pPr indent="0" lvl="0" marL="0" rtl="0" algn="l">
                        <a:lnSpc>
                          <a:spcPct val="115000"/>
                        </a:lnSpc>
                        <a:spcBef>
                          <a:spcPts val="0"/>
                        </a:spcBef>
                        <a:spcAft>
                          <a:spcPts val="0"/>
                        </a:spcAft>
                        <a:buNone/>
                      </a:pPr>
                      <a:r>
                        <a:rPr lang="en-US" sz="1000"/>
                        <a:t>158ns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CCCCCC"/>
                      </a:solidFill>
                      <a:prstDash val="solid"/>
                      <a:round/>
                      <a:headEnd len="sm" w="sm" type="none"/>
                      <a:tailEnd len="sm" w="sm" type="none"/>
                    </a:lnB>
                    <a:extLst>
                      <a:ext uri="http://customooxmlschemas.google.com/">
                        <go:slidesCustomData xmlns:go="http://customooxmlschemas.google.com/" cellId="169:2:2"/>
                      </a:ext>
                    </a:extLst>
                  </a:tcPr>
                </a:tc>
              </a:tr>
              <a:tr h="200025">
                <a:tc>
                  <a:txBody>
                    <a:bodyPr/>
                    <a:lstStyle/>
                    <a:p>
                      <a:pPr indent="0" lvl="0" marL="0" rtl="0" algn="l">
                        <a:lnSpc>
                          <a:spcPct val="115000"/>
                        </a:lnSpc>
                        <a:spcBef>
                          <a:spcPts val="0"/>
                        </a:spcBef>
                        <a:spcAft>
                          <a:spcPts val="0"/>
                        </a:spcAft>
                        <a:buNone/>
                      </a:pPr>
                      <a:r>
                        <a:rPr lang="en-US" sz="1000"/>
                        <a:t>Shorting</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3:0"/>
                      </a:ext>
                    </a:extLst>
                  </a:tcPr>
                </a:tc>
                <a:tc>
                  <a:txBody>
                    <a:bodyPr/>
                    <a:lstStyle/>
                    <a:p>
                      <a:pPr indent="0" lvl="0" marL="0" rtl="0" algn="l">
                        <a:lnSpc>
                          <a:spcPct val="115000"/>
                        </a:lnSpc>
                        <a:spcBef>
                          <a:spcPts val="0"/>
                        </a:spcBef>
                        <a:spcAft>
                          <a:spcPts val="0"/>
                        </a:spcAft>
                        <a:buNone/>
                      </a:pPr>
                      <a:r>
                        <a:rPr lang="en-US" sz="1000"/>
                        <a:t>&lt;6us</a:t>
                      </a:r>
                      <a:endParaRPr sz="1000"/>
                    </a:p>
                  </a:txBody>
                  <a:tcPr marT="19050" marB="19050" marR="28575" marL="28575" anchor="b">
                    <a:lnL cap="flat" cmpd="sng" w="11900">
                      <a:solidFill>
                        <a:srgbClr val="000000"/>
                      </a:solidFill>
                      <a:prstDash val="solid"/>
                      <a:round/>
                      <a:headEnd len="sm" w="sm" type="none"/>
                      <a:tailEnd len="sm" w="sm" type="none"/>
                    </a:lnL>
                    <a:lnR cap="flat" cmpd="sng" w="11900">
                      <a:solidFill>
                        <a:srgbClr val="CCCCCC"/>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3:1"/>
                      </a:ext>
                    </a:extLst>
                  </a:tcPr>
                </a:tc>
                <a:tc>
                  <a:txBody>
                    <a:bodyPr/>
                    <a:lstStyle/>
                    <a:p>
                      <a:pPr indent="0" lvl="0" marL="0" rtl="0" algn="l">
                        <a:lnSpc>
                          <a:spcPct val="115000"/>
                        </a:lnSpc>
                        <a:spcBef>
                          <a:spcPts val="0"/>
                        </a:spcBef>
                        <a:spcAft>
                          <a:spcPts val="0"/>
                        </a:spcAft>
                        <a:buNone/>
                      </a:pPr>
                      <a:r>
                        <a:rPr lang="en-US" sz="1000"/>
                        <a:t>28ns</a:t>
                      </a:r>
                      <a:endParaRPr sz="1000"/>
                    </a:p>
                  </a:txBody>
                  <a:tcPr marT="19050" marB="19050" marR="28575" marL="28575" anchor="b">
                    <a:lnL cap="flat" cmpd="sng" w="11900">
                      <a:solidFill>
                        <a:srgbClr val="CCCCCC"/>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CCCCCC"/>
                      </a:solidFill>
                      <a:prstDash val="solid"/>
                      <a:round/>
                      <a:headEnd len="sm" w="sm" type="none"/>
                      <a:tailEnd len="sm" w="sm" type="none"/>
                    </a:lnT>
                    <a:lnB cap="flat" cmpd="sng" w="11900">
                      <a:solidFill>
                        <a:srgbClr val="000000"/>
                      </a:solidFill>
                      <a:prstDash val="solid"/>
                      <a:round/>
                      <a:headEnd len="sm" w="sm" type="none"/>
                      <a:tailEnd len="sm" w="sm" type="none"/>
                    </a:lnB>
                    <a:extLst>
                      <a:ext uri="http://customooxmlschemas.google.com/">
                        <go:slidesCustomData xmlns:go="http://customooxmlschemas.google.com/" cellId="169:3:2"/>
                      </a:ext>
                    </a:extLst>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2013-06-18T16:37:55Z</dcterms:created>
  <dc:creator>Nowka, Kevin J.</dc:creator>
</cp:coreProperties>
</file>